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60"/>
  </p:notesMasterIdLst>
  <p:sldIdLst>
    <p:sldId id="256" r:id="rId2"/>
    <p:sldId id="257" r:id="rId3"/>
    <p:sldId id="259" r:id="rId4"/>
    <p:sldId id="260" r:id="rId5"/>
    <p:sldId id="261" r:id="rId6"/>
    <p:sldId id="262" r:id="rId7"/>
    <p:sldId id="268" r:id="rId8"/>
    <p:sldId id="269" r:id="rId9"/>
    <p:sldId id="270" r:id="rId10"/>
    <p:sldId id="271" r:id="rId11"/>
    <p:sldId id="351" r:id="rId12"/>
    <p:sldId id="352" r:id="rId13"/>
    <p:sldId id="353" r:id="rId14"/>
    <p:sldId id="281" r:id="rId15"/>
    <p:sldId id="282" r:id="rId16"/>
    <p:sldId id="283" r:id="rId17"/>
    <p:sldId id="284" r:id="rId18"/>
    <p:sldId id="354" r:id="rId19"/>
    <p:sldId id="287" r:id="rId20"/>
    <p:sldId id="288" r:id="rId21"/>
    <p:sldId id="289" r:id="rId22"/>
    <p:sldId id="291" r:id="rId23"/>
    <p:sldId id="292" r:id="rId24"/>
    <p:sldId id="293" r:id="rId25"/>
    <p:sldId id="294" r:id="rId26"/>
    <p:sldId id="295" r:id="rId27"/>
    <p:sldId id="296" r:id="rId28"/>
    <p:sldId id="297" r:id="rId29"/>
    <p:sldId id="298" r:id="rId30"/>
    <p:sldId id="299" r:id="rId31"/>
    <p:sldId id="355" r:id="rId32"/>
    <p:sldId id="356" r:id="rId33"/>
    <p:sldId id="357" r:id="rId34"/>
    <p:sldId id="305" r:id="rId35"/>
    <p:sldId id="358" r:id="rId36"/>
    <p:sldId id="359" r:id="rId37"/>
    <p:sldId id="360" r:id="rId38"/>
    <p:sldId id="315" r:id="rId39"/>
    <p:sldId id="316" r:id="rId40"/>
    <p:sldId id="319" r:id="rId41"/>
    <p:sldId id="320" r:id="rId42"/>
    <p:sldId id="321" r:id="rId43"/>
    <p:sldId id="331" r:id="rId44"/>
    <p:sldId id="332" r:id="rId45"/>
    <p:sldId id="333" r:id="rId46"/>
    <p:sldId id="361" r:id="rId47"/>
    <p:sldId id="362" r:id="rId48"/>
    <p:sldId id="336" r:id="rId49"/>
    <p:sldId id="339" r:id="rId50"/>
    <p:sldId id="340" r:id="rId51"/>
    <p:sldId id="341" r:id="rId52"/>
    <p:sldId id="342" r:id="rId53"/>
    <p:sldId id="343" r:id="rId54"/>
    <p:sldId id="344" r:id="rId55"/>
    <p:sldId id="346" r:id="rId56"/>
    <p:sldId id="347" r:id="rId57"/>
    <p:sldId id="348" r:id="rId58"/>
    <p:sldId id="349" r:id="rId59"/>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佈景主題樣式 1 - 輔色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淺色樣式 1 - 輔色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varScale="1">
        <p:scale>
          <a:sx n="102" d="100"/>
          <a:sy n="102" d="100"/>
        </p:scale>
        <p:origin x="264" y="10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D88E1CD-BA36-474D-8B77-9EB7F65EFA80}" type="datetimeFigureOut">
              <a:rPr lang="zh-TW" altLang="en-US" smtClean="0"/>
              <a:t>2019/9/24</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C10A1D-F311-4CFF-9897-5F07DA370493}" type="slidenum">
              <a:rPr lang="zh-TW" altLang="en-US" smtClean="0"/>
              <a:t>‹#›</a:t>
            </a:fld>
            <a:endParaRPr lang="zh-TW" altLang="en-US"/>
          </a:p>
        </p:txBody>
      </p:sp>
    </p:spTree>
    <p:extLst>
      <p:ext uri="{BB962C8B-B14F-4D97-AF65-F5344CB8AC3E}">
        <p14:creationId xmlns:p14="http://schemas.microsoft.com/office/powerpoint/2010/main" val="3209555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41785750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48703079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80288774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42838672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36007670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1704658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9126711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418664077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82460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364762446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550854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18"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66562" name="Text Box 2"/>
          <p:cNvSpPr txBox="1">
            <a:spLocks noChangeArrowheads="1"/>
          </p:cNvSpPr>
          <p:nvPr/>
        </p:nvSpPr>
        <p:spPr bwMode="auto">
          <a:xfrm>
            <a:off x="4221163" y="6538913"/>
            <a:ext cx="6667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TW" altLang="en-US" sz="1200"/>
              <a:t>第</a:t>
            </a:r>
            <a:fld id="{40792B52-9244-4710-911C-1B108330D97A}" type="slidenum">
              <a:rPr lang="zh-TW" altLang="en-US" sz="1200"/>
              <a:pPr algn="ctr"/>
              <a:t>‹#›</a:t>
            </a:fld>
            <a:r>
              <a:rPr lang="zh-TW" altLang="en-US" sz="1200"/>
              <a:t>頁</a:t>
            </a:r>
            <a:endParaRPr lang="zh-TW" altLang="en-US" sz="1800">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66564" name="Rectangle 4"/>
          <p:cNvSpPr>
            <a:spLocks noGrp="1" noChangeArrowheads="1"/>
          </p:cNvSpPr>
          <p:nvPr>
            <p:ph type="body" idx="1"/>
          </p:nvPr>
        </p:nvSpPr>
        <p:spPr bwMode="auto">
          <a:xfrm>
            <a:off x="179388" y="1341438"/>
            <a:ext cx="82645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TW" dirty="0" smtClean="0"/>
              <a:t>n-n-n	</a:t>
            </a:r>
            <a:r>
              <a:rPr lang="zh-TW" altLang="en-US" dirty="0" smtClean="0"/>
              <a:t>小小節按一下以編輯母片以編輯母片以編輯母片以編輯母片以編輯母片</a:t>
            </a:r>
          </a:p>
          <a:p>
            <a:pPr lvl="1"/>
            <a:r>
              <a:rPr lang="zh-TW" altLang="en-US" dirty="0" smtClean="0"/>
              <a:t>一般內文</a:t>
            </a:r>
            <a:r>
              <a:rPr lang="en-US" altLang="zh-TW" dirty="0" smtClean="0"/>
              <a:t>(</a:t>
            </a:r>
            <a:r>
              <a:rPr lang="zh-TW" altLang="en-US" dirty="0" smtClean="0"/>
              <a:t>按一次</a:t>
            </a:r>
            <a:r>
              <a:rPr lang="en-US" altLang="zh-TW" dirty="0" smtClean="0"/>
              <a:t>Tab</a:t>
            </a:r>
            <a:r>
              <a:rPr lang="zh-TW" altLang="en-US" dirty="0" smtClean="0"/>
              <a:t>空</a:t>
            </a:r>
            <a:r>
              <a:rPr lang="en-US" altLang="zh-TW" dirty="0" smtClean="0"/>
              <a:t>2</a:t>
            </a:r>
            <a:r>
              <a:rPr lang="zh-TW" altLang="en-US" dirty="0" smtClean="0"/>
              <a:t>格</a:t>
            </a:r>
            <a:r>
              <a:rPr lang="en-US" altLang="zh-TW" dirty="0" smtClean="0"/>
              <a:t>)</a:t>
            </a:r>
            <a:r>
              <a:rPr lang="zh-TW" altLang="en-US" dirty="0" smtClean="0"/>
              <a:t>第二層第二層第二層第二層第二層第二層第二層第二層第二層</a:t>
            </a:r>
          </a:p>
          <a:p>
            <a:pPr lvl="2"/>
            <a:r>
              <a:rPr lang="en-US" altLang="zh-TW" dirty="0" err="1" smtClean="0"/>
              <a:t>nn</a:t>
            </a:r>
            <a:r>
              <a:rPr lang="en-US" altLang="zh-TW" dirty="0" smtClean="0"/>
              <a:t>.</a:t>
            </a:r>
            <a:r>
              <a:rPr lang="zh-TW" altLang="en-US" dirty="0" smtClean="0"/>
              <a:t>第三層第三層第三層第三層第三層第三層第三層第三層第三層第三層第三層第三層</a:t>
            </a:r>
          </a:p>
          <a:p>
            <a:pPr lvl="3"/>
            <a:r>
              <a:rPr lang="zh-TW" altLang="en-US" dirty="0" smtClean="0"/>
              <a:t>第四層第四層第四層第四層第四層第四層第四層第四層第四層第四層第四層</a:t>
            </a:r>
          </a:p>
          <a:p>
            <a:pPr lvl="4"/>
            <a:r>
              <a:rPr lang="zh-TW" altLang="en-US" dirty="0" smtClean="0"/>
              <a:t>圖說：第五層第五層第五層第五層第五層</a:t>
            </a:r>
          </a:p>
        </p:txBody>
      </p:sp>
      <p:pic>
        <p:nvPicPr>
          <p:cNvPr id="66573" name="Picture 13" descr="icon-0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66050" y="6567488"/>
            <a:ext cx="198438" cy="204787"/>
          </a:xfrm>
          <a:prstGeom prst="rect">
            <a:avLst/>
          </a:prstGeom>
          <a:noFill/>
          <a:extLst>
            <a:ext uri="{909E8E84-426E-40DD-AFC4-6F175D3DCCD1}">
              <a14:hiddenFill xmlns:a14="http://schemas.microsoft.com/office/drawing/2010/main">
                <a:solidFill>
                  <a:srgbClr val="FFFFFF"/>
                </a:solidFill>
              </a14:hiddenFill>
            </a:ext>
          </a:extLst>
        </p:spPr>
      </p:pic>
      <p:pic>
        <p:nvPicPr>
          <p:cNvPr id="66574" name="Picture 14" descr="icon-0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845550" y="6561138"/>
            <a:ext cx="215900" cy="212725"/>
          </a:xfrm>
          <a:prstGeom prst="rect">
            <a:avLst/>
          </a:prstGeom>
          <a:noFill/>
          <a:extLst>
            <a:ext uri="{909E8E84-426E-40DD-AFC4-6F175D3DCCD1}">
              <a14:hiddenFill xmlns:a14="http://schemas.microsoft.com/office/drawing/2010/main">
                <a:solidFill>
                  <a:srgbClr val="FFFFFF"/>
                </a:solidFill>
              </a14:hiddenFill>
            </a:ext>
          </a:extLst>
        </p:spPr>
      </p:pic>
      <p:pic>
        <p:nvPicPr>
          <p:cNvPr id="66575" name="Picture 15" descr="icon-0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523288" y="6567488"/>
            <a:ext cx="198437" cy="204787"/>
          </a:xfrm>
          <a:prstGeom prst="rect">
            <a:avLst/>
          </a:prstGeom>
          <a:noFill/>
          <a:extLst>
            <a:ext uri="{909E8E84-426E-40DD-AFC4-6F175D3DCCD1}">
              <a14:hiddenFill xmlns:a14="http://schemas.microsoft.com/office/drawing/2010/main">
                <a:solidFill>
                  <a:srgbClr val="FFFFFF"/>
                </a:solidFill>
              </a14:hiddenFill>
            </a:ext>
          </a:extLst>
        </p:spPr>
      </p:pic>
      <p:pic>
        <p:nvPicPr>
          <p:cNvPr id="66576" name="Picture 16" descr="icon-0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088313" y="6529388"/>
            <a:ext cx="311150" cy="257175"/>
          </a:xfrm>
          <a:prstGeom prst="rect">
            <a:avLst/>
          </a:prstGeom>
          <a:noFill/>
          <a:extLst>
            <a:ext uri="{909E8E84-426E-40DD-AFC4-6F175D3DCCD1}">
              <a14:hiddenFill xmlns:a14="http://schemas.microsoft.com/office/drawing/2010/main">
                <a:solidFill>
                  <a:srgbClr val="FFFFFF"/>
                </a:solidFill>
              </a14:hiddenFill>
            </a:ext>
          </a:extLst>
        </p:spPr>
      </p:pic>
      <p:pic>
        <p:nvPicPr>
          <p:cNvPr id="66577" name="Picture 17" descr="icon-0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26325" y="6567488"/>
            <a:ext cx="215900" cy="204787"/>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hf hdr="0" ftr="0" dt="0"/>
  <p:txStyles>
    <p:titleStyle>
      <a:lvl1pPr algn="l" rtl="0" eaLnBrk="1" fontAlgn="base" hangingPunct="1">
        <a:spcBef>
          <a:spcPct val="0"/>
        </a:spcBef>
        <a:spcAft>
          <a:spcPct val="0"/>
        </a:spcAft>
        <a:defRPr kumimoji="1" sz="3600" b="1">
          <a:solidFill>
            <a:schemeClr val="accent2"/>
          </a:solidFill>
          <a:latin typeface="+mj-lt"/>
          <a:ea typeface="+mj-ea"/>
          <a:cs typeface="+mj-cs"/>
        </a:defRPr>
      </a:lvl1pPr>
      <a:lvl2pPr algn="l" rtl="0" eaLnBrk="1" fontAlgn="base" hangingPunct="1">
        <a:spcBef>
          <a:spcPct val="0"/>
        </a:spcBef>
        <a:spcAft>
          <a:spcPct val="0"/>
        </a:spcAft>
        <a:defRPr kumimoji="1" sz="3600" b="1">
          <a:solidFill>
            <a:schemeClr val="accent2"/>
          </a:solidFill>
          <a:latin typeface="Arial" charset="0"/>
          <a:ea typeface="微軟正黑體" pitchFamily="34" charset="-120"/>
        </a:defRPr>
      </a:lvl2pPr>
      <a:lvl3pPr algn="l" rtl="0" eaLnBrk="1" fontAlgn="base" hangingPunct="1">
        <a:spcBef>
          <a:spcPct val="0"/>
        </a:spcBef>
        <a:spcAft>
          <a:spcPct val="0"/>
        </a:spcAft>
        <a:defRPr kumimoji="1" sz="3600" b="1">
          <a:solidFill>
            <a:schemeClr val="accent2"/>
          </a:solidFill>
          <a:latin typeface="Arial" charset="0"/>
          <a:ea typeface="微軟正黑體" pitchFamily="34" charset="-120"/>
        </a:defRPr>
      </a:lvl3pPr>
      <a:lvl4pPr algn="l" rtl="0" eaLnBrk="1" fontAlgn="base" hangingPunct="1">
        <a:spcBef>
          <a:spcPct val="0"/>
        </a:spcBef>
        <a:spcAft>
          <a:spcPct val="0"/>
        </a:spcAft>
        <a:defRPr kumimoji="1" sz="3600" b="1">
          <a:solidFill>
            <a:schemeClr val="accent2"/>
          </a:solidFill>
          <a:latin typeface="Arial" charset="0"/>
          <a:ea typeface="微軟正黑體" pitchFamily="34" charset="-120"/>
        </a:defRPr>
      </a:lvl4pPr>
      <a:lvl5pPr algn="l" rtl="0" eaLnBrk="1" fontAlgn="base" hangingPunct="1">
        <a:spcBef>
          <a:spcPct val="0"/>
        </a:spcBef>
        <a:spcAft>
          <a:spcPct val="0"/>
        </a:spcAft>
        <a:defRPr kumimoji="1" sz="3600" b="1">
          <a:solidFill>
            <a:schemeClr val="accent2"/>
          </a:solidFill>
          <a:latin typeface="Arial" charset="0"/>
          <a:ea typeface="微軟正黑體" pitchFamily="34" charset="-120"/>
        </a:defRPr>
      </a:lvl5pPr>
      <a:lvl6pPr marL="457200" algn="l" rtl="0" eaLnBrk="1" fontAlgn="base" hangingPunct="1">
        <a:spcBef>
          <a:spcPct val="0"/>
        </a:spcBef>
        <a:spcAft>
          <a:spcPct val="0"/>
        </a:spcAft>
        <a:defRPr kumimoji="1" sz="3600" b="1">
          <a:solidFill>
            <a:schemeClr val="accent2"/>
          </a:solidFill>
          <a:latin typeface="Arial" charset="0"/>
          <a:ea typeface="微軟正黑體" pitchFamily="34" charset="-120"/>
        </a:defRPr>
      </a:lvl6pPr>
      <a:lvl7pPr marL="914400" algn="l" rtl="0" eaLnBrk="1" fontAlgn="base" hangingPunct="1">
        <a:spcBef>
          <a:spcPct val="0"/>
        </a:spcBef>
        <a:spcAft>
          <a:spcPct val="0"/>
        </a:spcAft>
        <a:defRPr kumimoji="1" sz="3600" b="1">
          <a:solidFill>
            <a:schemeClr val="accent2"/>
          </a:solidFill>
          <a:latin typeface="Arial" charset="0"/>
          <a:ea typeface="微軟正黑體" pitchFamily="34" charset="-120"/>
        </a:defRPr>
      </a:lvl7pPr>
      <a:lvl8pPr marL="1371600" algn="l" rtl="0" eaLnBrk="1" fontAlgn="base" hangingPunct="1">
        <a:spcBef>
          <a:spcPct val="0"/>
        </a:spcBef>
        <a:spcAft>
          <a:spcPct val="0"/>
        </a:spcAft>
        <a:defRPr kumimoji="1" sz="3600" b="1">
          <a:solidFill>
            <a:schemeClr val="accent2"/>
          </a:solidFill>
          <a:latin typeface="Arial" charset="0"/>
          <a:ea typeface="微軟正黑體" pitchFamily="34" charset="-120"/>
        </a:defRPr>
      </a:lvl8pPr>
      <a:lvl9pPr marL="1828800" algn="l" rtl="0" eaLnBrk="1" fontAlgn="base" hangingPunct="1">
        <a:spcBef>
          <a:spcPct val="0"/>
        </a:spcBef>
        <a:spcAft>
          <a:spcPct val="0"/>
        </a:spcAft>
        <a:defRPr kumimoji="1" sz="3600" b="1">
          <a:solidFill>
            <a:schemeClr val="accent2"/>
          </a:solidFill>
          <a:latin typeface="Arial" charset="0"/>
          <a:ea typeface="微軟正黑體" pitchFamily="34" charset="-120"/>
        </a:defRPr>
      </a:lvl9pPr>
    </p:titleStyle>
    <p:bodyStyle>
      <a:lvl1pPr algn="just" rtl="0" eaLnBrk="1" fontAlgn="base" hangingPunct="1">
        <a:spcBef>
          <a:spcPct val="0"/>
        </a:spcBef>
        <a:spcAft>
          <a:spcPct val="0"/>
        </a:spcAft>
        <a:tabLst>
          <a:tab pos="728663" algn="l"/>
          <a:tab pos="1176338" algn="l"/>
        </a:tabLst>
        <a:defRPr sz="3200" b="1">
          <a:solidFill>
            <a:schemeClr val="hlink"/>
          </a:solidFill>
          <a:effectLst>
            <a:outerShdw blurRad="38100" dist="38100" dir="2700000" algn="tl">
              <a:srgbClr val="C0C0C0"/>
            </a:outerShdw>
          </a:effectLst>
          <a:latin typeface="+mn-ea"/>
          <a:ea typeface="+mn-ea"/>
          <a:cs typeface="+mn-cs"/>
        </a:defRPr>
      </a:lvl1pPr>
      <a:lvl2pPr marL="1588" algn="just" rtl="0" eaLnBrk="1" fontAlgn="base" hangingPunct="1">
        <a:lnSpc>
          <a:spcPct val="120000"/>
        </a:lnSpc>
        <a:spcBef>
          <a:spcPct val="0"/>
        </a:spcBef>
        <a:spcAft>
          <a:spcPct val="0"/>
        </a:spcAft>
        <a:tabLst>
          <a:tab pos="728663" algn="l"/>
          <a:tab pos="1176338" algn="l"/>
        </a:tabLst>
        <a:defRPr kumimoji="1" sz="2800">
          <a:solidFill>
            <a:schemeClr val="tx1"/>
          </a:solidFill>
          <a:latin typeface="+mn-ea"/>
          <a:ea typeface="新細明體" charset="-120"/>
        </a:defRPr>
      </a:lvl2pPr>
      <a:lvl3pPr marL="457200" indent="-454025" algn="just" rtl="0" eaLnBrk="1" fontAlgn="base" hangingPunct="1">
        <a:lnSpc>
          <a:spcPct val="120000"/>
        </a:lnSpc>
        <a:spcBef>
          <a:spcPct val="0"/>
        </a:spcBef>
        <a:spcAft>
          <a:spcPct val="0"/>
        </a:spcAft>
        <a:tabLst>
          <a:tab pos="728663" algn="l"/>
          <a:tab pos="1176338" algn="l"/>
        </a:tabLst>
        <a:defRPr sz="2800">
          <a:solidFill>
            <a:schemeClr val="tx1"/>
          </a:solidFill>
          <a:latin typeface="+mn-ea"/>
          <a:ea typeface="新細明體" charset="-120"/>
        </a:defRPr>
      </a:lvl3pPr>
      <a:lvl4pPr marL="458788" algn="just" rtl="0" eaLnBrk="1" fontAlgn="base" hangingPunct="1">
        <a:lnSpc>
          <a:spcPct val="120000"/>
        </a:lnSpc>
        <a:spcBef>
          <a:spcPct val="0"/>
        </a:spcBef>
        <a:spcAft>
          <a:spcPct val="0"/>
        </a:spcAft>
        <a:tabLst>
          <a:tab pos="728663" algn="l"/>
          <a:tab pos="1176338" algn="l"/>
        </a:tabLst>
        <a:defRPr kumimoji="1" sz="2800">
          <a:solidFill>
            <a:schemeClr val="tx1"/>
          </a:solidFill>
          <a:latin typeface="+mn-ea"/>
          <a:ea typeface="新細明體" charset="-120"/>
        </a:defRPr>
      </a:lvl4pPr>
      <a:lvl5pPr marL="460375" algn="ctr" rtl="0" eaLnBrk="1" fontAlgn="base" hangingPunct="1">
        <a:lnSpc>
          <a:spcPct val="120000"/>
        </a:lnSpc>
        <a:spcBef>
          <a:spcPct val="0"/>
        </a:spcBef>
        <a:spcAft>
          <a:spcPct val="0"/>
        </a:spcAft>
        <a:tabLst>
          <a:tab pos="728663" algn="l"/>
          <a:tab pos="1176338" algn="l"/>
        </a:tabLst>
        <a:defRPr kumimoji="1" sz="2000">
          <a:solidFill>
            <a:schemeClr val="tx1"/>
          </a:solidFill>
          <a:latin typeface="+mn-ea"/>
          <a:ea typeface="新細明體" charset="-120"/>
        </a:defRPr>
      </a:lvl5pPr>
      <a:lvl6pPr marL="917575" algn="ctr" rtl="0" eaLnBrk="1" fontAlgn="base" hangingPunct="1">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charset="-120"/>
        </a:defRPr>
      </a:lvl6pPr>
      <a:lvl7pPr marL="1374775" algn="ctr" rtl="0" eaLnBrk="1" fontAlgn="base" hangingPunct="1">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charset="-120"/>
        </a:defRPr>
      </a:lvl7pPr>
      <a:lvl8pPr marL="1831975" algn="ctr" rtl="0" eaLnBrk="1" fontAlgn="base" hangingPunct="1">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charset="-120"/>
        </a:defRPr>
      </a:lvl8pPr>
      <a:lvl9pPr marL="2289175" algn="ctr" rtl="0" eaLnBrk="1" fontAlgn="base" hangingPunct="1">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b="1" dirty="0" smtClean="0">
                <a:latin typeface="微軟正黑體" pitchFamily="34" charset="-120"/>
                <a:ea typeface="微軟正黑體" pitchFamily="34" charset="-120"/>
              </a:rPr>
              <a:t>02</a:t>
            </a:r>
            <a:r>
              <a:rPr lang="zh-TW" altLang="en-US" b="1" dirty="0" smtClean="0">
                <a:latin typeface="微軟正黑體" pitchFamily="34" charset="-120"/>
                <a:ea typeface="微軟正黑體" pitchFamily="34" charset="-120"/>
              </a:rPr>
              <a:t>　</a:t>
            </a:r>
            <a:r>
              <a:rPr lang="en-US" altLang="zh-TW" b="1" dirty="0" smtClean="0"/>
              <a:t>HTML</a:t>
            </a:r>
            <a:r>
              <a:rPr lang="zh-TW" altLang="en-US" b="1" dirty="0"/>
              <a:t>與</a:t>
            </a:r>
            <a:r>
              <a:rPr lang="en-US" altLang="zh-TW" b="1" dirty="0"/>
              <a:t>CSS</a:t>
            </a:r>
            <a:r>
              <a:rPr lang="zh-TW" altLang="en-US" b="1" dirty="0"/>
              <a:t>初體驗</a:t>
            </a:r>
            <a:endParaRPr lang="zh-TW" altLang="en-US" dirty="0"/>
          </a:p>
        </p:txBody>
      </p:sp>
      <p:sp>
        <p:nvSpPr>
          <p:cNvPr id="3" name="副標題 2"/>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14318362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6997" y="476672"/>
            <a:ext cx="8229600" cy="990600"/>
          </a:xfrm>
        </p:spPr>
        <p:txBody>
          <a:bodyPr>
            <a:normAutofit fontScale="90000"/>
          </a:bodyPr>
          <a:lstStyle/>
          <a:p>
            <a:r>
              <a:rPr lang="en-US" altLang="zh-TW" dirty="0"/>
              <a:t>2-1-2</a:t>
            </a:r>
            <a:r>
              <a:rPr lang="zh-TW" altLang="en-US" dirty="0"/>
              <a:t>　行內元素（</a:t>
            </a:r>
            <a:r>
              <a:rPr lang="en-US" altLang="zh-TW" dirty="0"/>
              <a:t>inline</a:t>
            </a:r>
            <a:r>
              <a:rPr lang="zh-TW" altLang="en-US" dirty="0" smtClean="0"/>
              <a:t>）</a:t>
            </a:r>
            <a:r>
              <a:rPr lang="en-US" altLang="zh-TW" dirty="0" smtClean="0"/>
              <a:t/>
            </a:r>
            <a:br>
              <a:rPr lang="en-US" altLang="zh-TW" dirty="0" smtClean="0"/>
            </a:br>
            <a:r>
              <a:rPr lang="en-US" altLang="zh-TW" b="0" dirty="0"/>
              <a:t>ch2\ch2-1-2.html</a:t>
            </a:r>
            <a:endParaRPr lang="zh-TW" altLang="en-US" dirty="0"/>
          </a:p>
        </p:txBody>
      </p:sp>
      <p:sp>
        <p:nvSpPr>
          <p:cNvPr id="3" name="內容版面配置區 2"/>
          <p:cNvSpPr>
            <a:spLocks noGrp="1"/>
          </p:cNvSpPr>
          <p:nvPr>
            <p:ph idx="1"/>
          </p:nvPr>
        </p:nvSpPr>
        <p:spPr>
          <a:xfrm>
            <a:off x="429005" y="1582679"/>
            <a:ext cx="8085584" cy="4133448"/>
          </a:xfrm>
        </p:spPr>
        <p:txBody>
          <a:bodyPr>
            <a:normAutofit/>
          </a:bodyPr>
          <a:lstStyle/>
          <a:p>
            <a:endParaRPr lang="zh-TW" altLang="en-US" sz="2400"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10</a:t>
            </a:fld>
            <a:endParaRPr lang="zh-TW" altLang="en-US"/>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2132856"/>
            <a:ext cx="7882339" cy="2587636"/>
          </a:xfrm>
          <a:prstGeom prst="rect">
            <a:avLst/>
          </a:prstGeom>
        </p:spPr>
      </p:pic>
    </p:spTree>
    <p:extLst>
      <p:ext uri="{BB962C8B-B14F-4D97-AF65-F5344CB8AC3E}">
        <p14:creationId xmlns:p14="http://schemas.microsoft.com/office/powerpoint/2010/main" val="10034520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6997" y="476672"/>
            <a:ext cx="8229600" cy="990600"/>
          </a:xfrm>
        </p:spPr>
        <p:txBody>
          <a:bodyPr>
            <a:normAutofit fontScale="90000"/>
          </a:bodyPr>
          <a:lstStyle/>
          <a:p>
            <a:r>
              <a:rPr lang="en-US" altLang="zh-TW" dirty="0"/>
              <a:t>2-1-2</a:t>
            </a:r>
            <a:r>
              <a:rPr lang="zh-TW" altLang="en-US" dirty="0"/>
              <a:t>　行內元素（</a:t>
            </a:r>
            <a:r>
              <a:rPr lang="en-US" altLang="zh-TW" dirty="0"/>
              <a:t>inline</a:t>
            </a:r>
            <a:r>
              <a:rPr lang="zh-TW" altLang="en-US" dirty="0" smtClean="0"/>
              <a:t>）</a:t>
            </a:r>
            <a:r>
              <a:rPr lang="en-US" altLang="zh-TW" dirty="0" smtClean="0"/>
              <a:t/>
            </a:r>
            <a:br>
              <a:rPr lang="en-US" altLang="zh-TW" dirty="0" smtClean="0"/>
            </a:br>
            <a:r>
              <a:rPr lang="en-US" altLang="zh-TW" b="0" dirty="0"/>
              <a:t>ch2\ch2-1-2.html</a:t>
            </a:r>
            <a:endParaRPr lang="zh-TW" altLang="en-US" dirty="0"/>
          </a:p>
        </p:txBody>
      </p:sp>
      <p:sp>
        <p:nvSpPr>
          <p:cNvPr id="3" name="內容版面配置區 2"/>
          <p:cNvSpPr>
            <a:spLocks noGrp="1"/>
          </p:cNvSpPr>
          <p:nvPr>
            <p:ph idx="1"/>
          </p:nvPr>
        </p:nvSpPr>
        <p:spPr>
          <a:xfrm>
            <a:off x="429005" y="1582679"/>
            <a:ext cx="8085584" cy="4133448"/>
          </a:xfrm>
        </p:spPr>
        <p:txBody>
          <a:bodyPr>
            <a:normAutofit/>
          </a:bodyPr>
          <a:lstStyle/>
          <a:p>
            <a:endParaRPr lang="zh-TW" altLang="en-US" sz="2000"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11</a:t>
            </a:fld>
            <a:endParaRPr lang="zh-TW" altLang="en-US"/>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005" y="2852936"/>
            <a:ext cx="8336398" cy="2664296"/>
          </a:xfrm>
          <a:prstGeom prst="rect">
            <a:avLst/>
          </a:prstGeom>
        </p:spPr>
      </p:pic>
    </p:spTree>
    <p:extLst>
      <p:ext uri="{BB962C8B-B14F-4D97-AF65-F5344CB8AC3E}">
        <p14:creationId xmlns:p14="http://schemas.microsoft.com/office/powerpoint/2010/main" val="388640198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6997" y="476672"/>
            <a:ext cx="8229600" cy="990600"/>
          </a:xfrm>
        </p:spPr>
        <p:txBody>
          <a:bodyPr>
            <a:normAutofit fontScale="90000"/>
          </a:bodyPr>
          <a:lstStyle/>
          <a:p>
            <a:r>
              <a:rPr lang="en-US" altLang="zh-TW" dirty="0"/>
              <a:t>2-1-2</a:t>
            </a:r>
            <a:r>
              <a:rPr lang="zh-TW" altLang="en-US" dirty="0"/>
              <a:t>　行內元素（</a:t>
            </a:r>
            <a:r>
              <a:rPr lang="en-US" altLang="zh-TW" dirty="0"/>
              <a:t>inline</a:t>
            </a:r>
            <a:r>
              <a:rPr lang="zh-TW" altLang="en-US" dirty="0" smtClean="0"/>
              <a:t>）</a:t>
            </a:r>
            <a:r>
              <a:rPr lang="en-US" altLang="zh-TW" dirty="0" smtClean="0"/>
              <a:t/>
            </a:r>
            <a:br>
              <a:rPr lang="en-US" altLang="zh-TW" dirty="0" smtClean="0"/>
            </a:br>
            <a:r>
              <a:rPr lang="en-US" altLang="zh-TW" b="0" dirty="0"/>
              <a:t>ch2\ch2-1-2.html</a:t>
            </a:r>
            <a:endParaRPr lang="zh-TW" altLang="en-US" dirty="0"/>
          </a:p>
        </p:txBody>
      </p:sp>
      <p:sp>
        <p:nvSpPr>
          <p:cNvPr id="3" name="內容版面配置區 2"/>
          <p:cNvSpPr>
            <a:spLocks noGrp="1"/>
          </p:cNvSpPr>
          <p:nvPr>
            <p:ph idx="1"/>
          </p:nvPr>
        </p:nvSpPr>
        <p:spPr>
          <a:xfrm>
            <a:off x="429005" y="1582679"/>
            <a:ext cx="8085584" cy="4133448"/>
          </a:xfrm>
        </p:spPr>
        <p:txBody>
          <a:bodyPr>
            <a:normAutofit/>
          </a:bodyPr>
          <a:lstStyle/>
          <a:p>
            <a:endParaRPr lang="en-US" altLang="zh-TW" sz="2800"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12</a:t>
            </a:fld>
            <a:endParaRPr lang="zh-TW" altLang="en-US"/>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2420888"/>
            <a:ext cx="7067375" cy="3384376"/>
          </a:xfrm>
          <a:prstGeom prst="rect">
            <a:avLst/>
          </a:prstGeom>
        </p:spPr>
      </p:pic>
    </p:spTree>
    <p:extLst>
      <p:ext uri="{BB962C8B-B14F-4D97-AF65-F5344CB8AC3E}">
        <p14:creationId xmlns:p14="http://schemas.microsoft.com/office/powerpoint/2010/main" val="23894585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6997" y="476672"/>
            <a:ext cx="8229600" cy="990600"/>
          </a:xfrm>
        </p:spPr>
        <p:txBody>
          <a:bodyPr>
            <a:normAutofit fontScale="90000"/>
          </a:bodyPr>
          <a:lstStyle/>
          <a:p>
            <a:r>
              <a:rPr lang="en-US" altLang="zh-TW" dirty="0"/>
              <a:t>2-1-2</a:t>
            </a:r>
            <a:r>
              <a:rPr lang="zh-TW" altLang="en-US" dirty="0"/>
              <a:t>　行內元素（</a:t>
            </a:r>
            <a:r>
              <a:rPr lang="en-US" altLang="zh-TW" dirty="0"/>
              <a:t>inline</a:t>
            </a:r>
            <a:r>
              <a:rPr lang="zh-TW" altLang="en-US" dirty="0" smtClean="0"/>
              <a:t>）</a:t>
            </a:r>
            <a:r>
              <a:rPr lang="en-US" altLang="zh-TW" dirty="0" smtClean="0"/>
              <a:t/>
            </a:r>
            <a:br>
              <a:rPr lang="en-US" altLang="zh-TW" dirty="0" smtClean="0"/>
            </a:br>
            <a:r>
              <a:rPr lang="en-US" altLang="zh-TW" b="0" dirty="0"/>
              <a:t>ch2\ch2-1-2.html</a:t>
            </a:r>
            <a:endParaRPr lang="zh-TW" altLang="en-US" dirty="0"/>
          </a:p>
        </p:txBody>
      </p:sp>
      <p:sp>
        <p:nvSpPr>
          <p:cNvPr id="3" name="內容版面配置區 2"/>
          <p:cNvSpPr>
            <a:spLocks noGrp="1"/>
          </p:cNvSpPr>
          <p:nvPr>
            <p:ph idx="1"/>
          </p:nvPr>
        </p:nvSpPr>
        <p:spPr>
          <a:xfrm>
            <a:off x="429005" y="1582679"/>
            <a:ext cx="8085584" cy="4133448"/>
          </a:xfrm>
        </p:spPr>
        <p:txBody>
          <a:bodyPr>
            <a:normAutofit/>
          </a:bodyPr>
          <a:lstStyle/>
          <a:p>
            <a:endParaRPr lang="zh-TW" altLang="en-US" sz="2400"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13</a:t>
            </a:fld>
            <a:endParaRPr lang="zh-TW" altLang="en-US"/>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3" y="2636911"/>
            <a:ext cx="7956301" cy="1440161"/>
          </a:xfrm>
          <a:prstGeom prst="rect">
            <a:avLst/>
          </a:prstGeom>
        </p:spPr>
      </p:pic>
      <p:graphicFrame>
        <p:nvGraphicFramePr>
          <p:cNvPr id="6" name="表格 5"/>
          <p:cNvGraphicFramePr>
            <a:graphicFrameLocks noGrp="1"/>
          </p:cNvGraphicFramePr>
          <p:nvPr>
            <p:extLst>
              <p:ext uri="{D42A27DB-BD31-4B8C-83A1-F6EECF244321}">
                <p14:modId xmlns:p14="http://schemas.microsoft.com/office/powerpoint/2010/main" val="1162170709"/>
              </p:ext>
            </p:extLst>
          </p:nvPr>
        </p:nvGraphicFramePr>
        <p:xfrm>
          <a:off x="1043608" y="4221088"/>
          <a:ext cx="7200800" cy="1634381"/>
        </p:xfrm>
        <a:graphic>
          <a:graphicData uri="http://schemas.openxmlformats.org/drawingml/2006/table">
            <a:tbl>
              <a:tblPr firstRow="1" bandRow="1">
                <a:tableStyleId>{9D7B26C5-4107-4FEC-AEDC-1716B250A1EF}</a:tableStyleId>
              </a:tblPr>
              <a:tblGrid>
                <a:gridCol w="7200800">
                  <a:extLst>
                    <a:ext uri="{9D8B030D-6E8A-4147-A177-3AD203B41FA5}">
                      <a16:colId xmlns:a16="http://schemas.microsoft.com/office/drawing/2014/main" val="2567928064"/>
                    </a:ext>
                  </a:extLst>
                </a:gridCol>
              </a:tblGrid>
              <a:tr h="1634381">
                <a:tc>
                  <a:txBody>
                    <a:bodyPr/>
                    <a:lstStyle/>
                    <a:p>
                      <a:r>
                        <a:rPr lang="en-US" altLang="zh-TW" sz="2000" b="0" i="0" u="none" strike="noStrike" kern="1200" baseline="0" dirty="0" smtClean="0">
                          <a:solidFill>
                            <a:srgbClr val="FF0000"/>
                          </a:solidFill>
                          <a:latin typeface="+mn-lt"/>
                          <a:ea typeface="+mn-ea"/>
                          <a:cs typeface="+mn-cs"/>
                        </a:rPr>
                        <a:t>&lt;a </a:t>
                      </a:r>
                      <a:r>
                        <a:rPr lang="en-US" altLang="zh-TW" sz="2000" b="0" i="0" u="none" strike="noStrike" kern="1200" baseline="0" dirty="0" err="1" smtClean="0">
                          <a:solidFill>
                            <a:srgbClr val="FF0000"/>
                          </a:solidFill>
                          <a:latin typeface="+mn-lt"/>
                          <a:ea typeface="+mn-ea"/>
                          <a:cs typeface="+mn-cs"/>
                        </a:rPr>
                        <a:t>href</a:t>
                      </a:r>
                      <a:r>
                        <a:rPr lang="en-US" altLang="zh-TW" sz="2000" b="0" i="0" u="none" strike="noStrike" kern="1200" baseline="0" dirty="0" smtClean="0">
                          <a:solidFill>
                            <a:srgbClr val="FF0000"/>
                          </a:solidFill>
                          <a:latin typeface="+mn-lt"/>
                          <a:ea typeface="+mn-ea"/>
                          <a:cs typeface="+mn-cs"/>
                        </a:rPr>
                        <a:t>="#1"&gt;</a:t>
                      </a:r>
                      <a:r>
                        <a:rPr lang="zh-TW" altLang="en-US" sz="2000" b="0" i="0" u="none" strike="noStrike" kern="1200" baseline="0" dirty="0" smtClean="0">
                          <a:solidFill>
                            <a:srgbClr val="FF0000"/>
                          </a:solidFill>
                          <a:latin typeface="+mn-lt"/>
                          <a:ea typeface="+mn-ea"/>
                          <a:cs typeface="+mn-cs"/>
                        </a:rPr>
                        <a:t>四草綠色隧道</a:t>
                      </a:r>
                      <a:r>
                        <a:rPr lang="en-US" altLang="zh-TW" sz="2000" b="0" i="0" u="none" strike="noStrike" kern="1200" baseline="0" dirty="0" smtClean="0">
                          <a:solidFill>
                            <a:srgbClr val="FF0000"/>
                          </a:solidFill>
                          <a:latin typeface="+mn-lt"/>
                          <a:ea typeface="+mn-ea"/>
                          <a:cs typeface="+mn-cs"/>
                        </a:rPr>
                        <a:t>&lt;/a&gt;</a:t>
                      </a:r>
                    </a:p>
                    <a:p>
                      <a:r>
                        <a:rPr lang="en-US" altLang="zh-TW" sz="2000" b="0" i="0" u="none" strike="noStrike" kern="1200" baseline="0" dirty="0" smtClean="0">
                          <a:solidFill>
                            <a:srgbClr val="FF0000"/>
                          </a:solidFill>
                          <a:latin typeface="+mn-lt"/>
                          <a:ea typeface="+mn-ea"/>
                          <a:cs typeface="+mn-cs"/>
                        </a:rPr>
                        <a:t>&lt;div id="1"&gt;</a:t>
                      </a:r>
                    </a:p>
                    <a:p>
                      <a:r>
                        <a:rPr lang="en-US" altLang="zh-TW" sz="2000" b="0" i="0" u="none" strike="noStrike" kern="1200" baseline="0" dirty="0" smtClean="0">
                          <a:solidFill>
                            <a:srgbClr val="FF0000"/>
                          </a:solidFill>
                          <a:latin typeface="+mn-lt"/>
                          <a:ea typeface="+mn-ea"/>
                          <a:cs typeface="+mn-cs"/>
                        </a:rPr>
                        <a:t>&lt;h2&gt;</a:t>
                      </a:r>
                      <a:r>
                        <a:rPr lang="zh-TW" altLang="en-US" sz="2000" b="0" i="0" u="none" strike="noStrike" kern="1200" baseline="0" dirty="0" smtClean="0">
                          <a:solidFill>
                            <a:srgbClr val="FF0000"/>
                          </a:solidFill>
                          <a:latin typeface="+mn-lt"/>
                          <a:ea typeface="+mn-ea"/>
                          <a:cs typeface="+mn-cs"/>
                        </a:rPr>
                        <a:t>四草綠色隧道</a:t>
                      </a:r>
                      <a:r>
                        <a:rPr lang="en-US" altLang="zh-TW" sz="2000" b="0" i="0" u="none" strike="noStrike" kern="1200" baseline="0" dirty="0" smtClean="0">
                          <a:solidFill>
                            <a:srgbClr val="FF0000"/>
                          </a:solidFill>
                          <a:latin typeface="+mn-lt"/>
                          <a:ea typeface="+mn-ea"/>
                          <a:cs typeface="+mn-cs"/>
                        </a:rPr>
                        <a:t>&lt;/h2&gt;</a:t>
                      </a:r>
                    </a:p>
                    <a:p>
                      <a:r>
                        <a:rPr lang="en-US" altLang="zh-TW" sz="2000" b="0" i="0" u="none" strike="noStrike" kern="1200" baseline="0" dirty="0" smtClean="0">
                          <a:solidFill>
                            <a:srgbClr val="FF0000"/>
                          </a:solidFill>
                          <a:latin typeface="+mn-lt"/>
                          <a:ea typeface="+mn-ea"/>
                          <a:cs typeface="+mn-cs"/>
                        </a:rPr>
                        <a:t>&lt;/div&gt;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9625811"/>
                  </a:ext>
                </a:extLst>
              </a:tr>
            </a:tbl>
          </a:graphicData>
        </a:graphic>
      </p:graphicFrame>
    </p:spTree>
    <p:extLst>
      <p:ext uri="{BB962C8B-B14F-4D97-AF65-F5344CB8AC3E}">
        <p14:creationId xmlns:p14="http://schemas.microsoft.com/office/powerpoint/2010/main" val="239818503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6997" y="476672"/>
            <a:ext cx="8229600" cy="990600"/>
          </a:xfrm>
        </p:spPr>
        <p:txBody>
          <a:bodyPr>
            <a:normAutofit fontScale="90000"/>
          </a:bodyPr>
          <a:lstStyle/>
          <a:p>
            <a:r>
              <a:rPr lang="en-US" altLang="zh-TW" dirty="0"/>
              <a:t>2-1-2</a:t>
            </a:r>
            <a:r>
              <a:rPr lang="zh-TW" altLang="en-US" dirty="0"/>
              <a:t>　行內元素（</a:t>
            </a:r>
            <a:r>
              <a:rPr lang="en-US" altLang="zh-TW" dirty="0"/>
              <a:t>inline</a:t>
            </a:r>
            <a:r>
              <a:rPr lang="zh-TW" altLang="en-US" dirty="0" smtClean="0"/>
              <a:t>）</a:t>
            </a:r>
            <a:r>
              <a:rPr lang="en-US" altLang="zh-TW" dirty="0" smtClean="0"/>
              <a:t/>
            </a:r>
            <a:br>
              <a:rPr lang="en-US" altLang="zh-TW" dirty="0" smtClean="0"/>
            </a:br>
            <a:r>
              <a:rPr lang="en-US" altLang="zh-TW" b="0" dirty="0"/>
              <a:t>ch2\ch2-1-2.html</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8434" y="1574777"/>
            <a:ext cx="8086725" cy="1531021"/>
          </a:xfrm>
        </p:spPr>
      </p:pic>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14</a:t>
            </a:fld>
            <a:endParaRPr lang="zh-TW" altLang="en-US"/>
          </a:p>
        </p:txBody>
      </p: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3823575"/>
            <a:ext cx="8064896" cy="1117691"/>
          </a:xfrm>
          <a:prstGeom prst="rect">
            <a:avLst/>
          </a:prstGeom>
        </p:spPr>
      </p:pic>
      <p:graphicFrame>
        <p:nvGraphicFramePr>
          <p:cNvPr id="8" name="表格 7"/>
          <p:cNvGraphicFramePr>
            <a:graphicFrameLocks noGrp="1"/>
          </p:cNvGraphicFramePr>
          <p:nvPr>
            <p:extLst>
              <p:ext uri="{D42A27DB-BD31-4B8C-83A1-F6EECF244321}">
                <p14:modId xmlns:p14="http://schemas.microsoft.com/office/powerpoint/2010/main" val="2601424109"/>
              </p:ext>
            </p:extLst>
          </p:nvPr>
        </p:nvGraphicFramePr>
        <p:xfrm>
          <a:off x="871396" y="3085314"/>
          <a:ext cx="6868956" cy="487702"/>
        </p:xfrm>
        <a:graphic>
          <a:graphicData uri="http://schemas.openxmlformats.org/drawingml/2006/table">
            <a:tbl>
              <a:tblPr firstRow="1" bandRow="1">
                <a:tableStyleId>{9D7B26C5-4107-4FEC-AEDC-1716B250A1EF}</a:tableStyleId>
              </a:tblPr>
              <a:tblGrid>
                <a:gridCol w="6868956">
                  <a:extLst>
                    <a:ext uri="{9D8B030D-6E8A-4147-A177-3AD203B41FA5}">
                      <a16:colId xmlns:a16="http://schemas.microsoft.com/office/drawing/2014/main" val="2567928064"/>
                    </a:ext>
                  </a:extLst>
                </a:gridCol>
              </a:tblGrid>
              <a:tr h="487702">
                <a:tc>
                  <a:txBody>
                    <a:bodyPr/>
                    <a:lstStyle/>
                    <a:p>
                      <a:r>
                        <a:rPr lang="en-US" altLang="zh-TW" sz="2000" b="0" i="0" u="none" strike="noStrike" kern="1200" baseline="0" dirty="0" smtClean="0">
                          <a:solidFill>
                            <a:srgbClr val="FF0000"/>
                          </a:solidFill>
                          <a:latin typeface="+mn-lt"/>
                          <a:ea typeface="+mn-ea"/>
                          <a:cs typeface="+mn-cs"/>
                        </a:rPr>
                        <a:t>&lt;a </a:t>
                      </a:r>
                      <a:r>
                        <a:rPr lang="en-US" altLang="zh-TW" sz="2000" b="0" i="0" u="none" strike="noStrike" kern="1200" baseline="0" dirty="0" err="1" smtClean="0">
                          <a:solidFill>
                            <a:srgbClr val="FF0000"/>
                          </a:solidFill>
                          <a:latin typeface="+mn-lt"/>
                          <a:ea typeface="+mn-ea"/>
                          <a:cs typeface="+mn-cs"/>
                        </a:rPr>
                        <a:t>href</a:t>
                      </a:r>
                      <a:r>
                        <a:rPr lang="en-US" altLang="zh-TW" sz="2000" b="0" i="0" u="none" strike="noStrike" kern="1200" baseline="0" dirty="0" smtClean="0">
                          <a:solidFill>
                            <a:srgbClr val="FF0000"/>
                          </a:solidFill>
                          <a:latin typeface="+mn-lt"/>
                          <a:ea typeface="+mn-ea"/>
                          <a:cs typeface="+mn-cs"/>
                        </a:rPr>
                        <a:t>="ch2-1-1.html"&gt;ch2-1-1.html&lt;/a&gt;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9625811"/>
                  </a:ext>
                </a:extLst>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1076494384"/>
              </p:ext>
            </p:extLst>
          </p:nvPr>
        </p:nvGraphicFramePr>
        <p:xfrm>
          <a:off x="971058" y="5128828"/>
          <a:ext cx="7200800" cy="469521"/>
        </p:xfrm>
        <a:graphic>
          <a:graphicData uri="http://schemas.openxmlformats.org/drawingml/2006/table">
            <a:tbl>
              <a:tblPr firstRow="1" bandRow="1">
                <a:tableStyleId>{9D7B26C5-4107-4FEC-AEDC-1716B250A1EF}</a:tableStyleId>
              </a:tblPr>
              <a:tblGrid>
                <a:gridCol w="7200800">
                  <a:extLst>
                    <a:ext uri="{9D8B030D-6E8A-4147-A177-3AD203B41FA5}">
                      <a16:colId xmlns:a16="http://schemas.microsoft.com/office/drawing/2014/main" val="2567928064"/>
                    </a:ext>
                  </a:extLst>
                </a:gridCol>
              </a:tblGrid>
              <a:tr h="469521">
                <a:tc>
                  <a:txBody>
                    <a:bodyPr/>
                    <a:lstStyle/>
                    <a:p>
                      <a:r>
                        <a:rPr lang="en-US" altLang="zh-TW" sz="2000" b="0" i="0" u="none" strike="noStrike" kern="1200" baseline="0" dirty="0" smtClean="0">
                          <a:solidFill>
                            <a:srgbClr val="FF0000"/>
                          </a:solidFill>
                          <a:latin typeface="+mn-lt"/>
                          <a:ea typeface="+mn-ea"/>
                          <a:cs typeface="+mn-cs"/>
                        </a:rPr>
                        <a:t>&lt;a </a:t>
                      </a:r>
                      <a:r>
                        <a:rPr lang="en-US" altLang="zh-TW" sz="2000" b="0" i="0" u="none" strike="noStrike" kern="1200" baseline="0" dirty="0" err="1" smtClean="0">
                          <a:solidFill>
                            <a:srgbClr val="FF0000"/>
                          </a:solidFill>
                          <a:latin typeface="+mn-lt"/>
                          <a:ea typeface="+mn-ea"/>
                          <a:cs typeface="+mn-cs"/>
                        </a:rPr>
                        <a:t>href</a:t>
                      </a:r>
                      <a:r>
                        <a:rPr lang="en-US" altLang="zh-TW" sz="2000" b="0" i="0" u="none" strike="noStrike" kern="1200" baseline="0" dirty="0" smtClean="0">
                          <a:solidFill>
                            <a:srgbClr val="FF0000"/>
                          </a:solidFill>
                          <a:latin typeface="+mn-lt"/>
                          <a:ea typeface="+mn-ea"/>
                          <a:cs typeface="+mn-cs"/>
                        </a:rPr>
                        <a:t>="site/my.html"&gt;my.html&lt;/a&gt;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9625811"/>
                  </a:ext>
                </a:extLst>
              </a:tr>
            </a:tbl>
          </a:graphicData>
        </a:graphic>
      </p:graphicFrame>
    </p:spTree>
    <p:extLst>
      <p:ext uri="{BB962C8B-B14F-4D97-AF65-F5344CB8AC3E}">
        <p14:creationId xmlns:p14="http://schemas.microsoft.com/office/powerpoint/2010/main" val="111379061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6997" y="476672"/>
            <a:ext cx="8229600" cy="990600"/>
          </a:xfrm>
        </p:spPr>
        <p:txBody>
          <a:bodyPr>
            <a:normAutofit fontScale="90000"/>
          </a:bodyPr>
          <a:lstStyle/>
          <a:p>
            <a:r>
              <a:rPr lang="en-US" altLang="zh-TW" dirty="0"/>
              <a:t>2-1-2</a:t>
            </a:r>
            <a:r>
              <a:rPr lang="zh-TW" altLang="en-US" dirty="0"/>
              <a:t>　行內元素（</a:t>
            </a:r>
            <a:r>
              <a:rPr lang="en-US" altLang="zh-TW" dirty="0"/>
              <a:t>inline</a:t>
            </a:r>
            <a:r>
              <a:rPr lang="zh-TW" altLang="en-US" dirty="0" smtClean="0"/>
              <a:t>）</a:t>
            </a:r>
            <a:r>
              <a:rPr lang="en-US" altLang="zh-TW" dirty="0" smtClean="0"/>
              <a:t/>
            </a:r>
            <a:br>
              <a:rPr lang="en-US" altLang="zh-TW" dirty="0" smtClean="0"/>
            </a:br>
            <a:r>
              <a:rPr lang="en-US" altLang="zh-TW" b="0" dirty="0"/>
              <a:t>ch2\ch2-1-2.html</a:t>
            </a:r>
            <a:endParaRPr lang="zh-TW" altLang="en-US" dirty="0"/>
          </a:p>
        </p:txBody>
      </p:sp>
      <p:pic>
        <p:nvPicPr>
          <p:cNvPr id="7" name="內容版面配置區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4279" y="1772816"/>
            <a:ext cx="8229600" cy="1213128"/>
          </a:xfrm>
        </p:spPr>
      </p:pic>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15</a:t>
            </a:fld>
            <a:endParaRPr lang="zh-TW" altLang="en-US"/>
          </a:p>
        </p:txBody>
      </p:sp>
      <p:graphicFrame>
        <p:nvGraphicFramePr>
          <p:cNvPr id="8" name="表格 7"/>
          <p:cNvGraphicFramePr>
            <a:graphicFrameLocks noGrp="1"/>
          </p:cNvGraphicFramePr>
          <p:nvPr>
            <p:extLst>
              <p:ext uri="{D42A27DB-BD31-4B8C-83A1-F6EECF244321}">
                <p14:modId xmlns:p14="http://schemas.microsoft.com/office/powerpoint/2010/main" val="852515286"/>
              </p:ext>
            </p:extLst>
          </p:nvPr>
        </p:nvGraphicFramePr>
        <p:xfrm>
          <a:off x="683568" y="3291488"/>
          <a:ext cx="7200800" cy="469521"/>
        </p:xfrm>
        <a:graphic>
          <a:graphicData uri="http://schemas.openxmlformats.org/drawingml/2006/table">
            <a:tbl>
              <a:tblPr firstRow="1" bandRow="1">
                <a:tableStyleId>{9D7B26C5-4107-4FEC-AEDC-1716B250A1EF}</a:tableStyleId>
              </a:tblPr>
              <a:tblGrid>
                <a:gridCol w="7200800">
                  <a:extLst>
                    <a:ext uri="{9D8B030D-6E8A-4147-A177-3AD203B41FA5}">
                      <a16:colId xmlns:a16="http://schemas.microsoft.com/office/drawing/2014/main" val="2567928064"/>
                    </a:ext>
                  </a:extLst>
                </a:gridCol>
              </a:tblGrid>
              <a:tr h="469521">
                <a:tc>
                  <a:txBody>
                    <a:bodyPr/>
                    <a:lstStyle/>
                    <a:p>
                      <a:r>
                        <a:rPr lang="pt-BR" altLang="zh-TW" sz="2000" b="0" i="0" u="none" strike="noStrike" kern="1200" baseline="0" dirty="0" smtClean="0">
                          <a:solidFill>
                            <a:srgbClr val="FF0000"/>
                          </a:solidFill>
                          <a:latin typeface="+mn-lt"/>
                          <a:ea typeface="+mn-ea"/>
                          <a:cs typeface="+mn-cs"/>
                        </a:rPr>
                        <a:t>&lt;a href="https://www.w3schools.com/"&gt;w3schools&lt;/a&gt;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9625811"/>
                  </a:ext>
                </a:extLst>
              </a:tr>
            </a:tbl>
          </a:graphicData>
        </a:graphic>
      </p:graphicFrame>
    </p:spTree>
    <p:extLst>
      <p:ext uri="{BB962C8B-B14F-4D97-AF65-F5344CB8AC3E}">
        <p14:creationId xmlns:p14="http://schemas.microsoft.com/office/powerpoint/2010/main" val="10490246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6997" y="476672"/>
            <a:ext cx="8229600" cy="990600"/>
          </a:xfrm>
        </p:spPr>
        <p:txBody>
          <a:bodyPr>
            <a:normAutofit fontScale="90000"/>
          </a:bodyPr>
          <a:lstStyle/>
          <a:p>
            <a:r>
              <a:rPr lang="en-US" altLang="zh-TW" dirty="0"/>
              <a:t>2-1-2</a:t>
            </a:r>
            <a:r>
              <a:rPr lang="zh-TW" altLang="en-US" dirty="0"/>
              <a:t>　行內元素（</a:t>
            </a:r>
            <a:r>
              <a:rPr lang="en-US" altLang="zh-TW" dirty="0"/>
              <a:t>inline</a:t>
            </a:r>
            <a:r>
              <a:rPr lang="zh-TW" altLang="en-US" dirty="0" smtClean="0"/>
              <a:t>）</a:t>
            </a:r>
            <a:r>
              <a:rPr lang="en-US" altLang="zh-TW" dirty="0" smtClean="0"/>
              <a:t/>
            </a:r>
            <a:br>
              <a:rPr lang="en-US" altLang="zh-TW" dirty="0" smtClean="0"/>
            </a:br>
            <a:r>
              <a:rPr lang="en-US" altLang="zh-TW" b="0" dirty="0"/>
              <a:t>ch2\ch2-1-2.html</a:t>
            </a:r>
            <a:endParaRPr lang="zh-TW" altLang="en-US" dirty="0"/>
          </a:p>
        </p:txBody>
      </p:sp>
      <p:sp>
        <p:nvSpPr>
          <p:cNvPr id="3" name="內容版面配置區 2"/>
          <p:cNvSpPr>
            <a:spLocks noGrp="1"/>
          </p:cNvSpPr>
          <p:nvPr>
            <p:ph idx="1"/>
          </p:nvPr>
        </p:nvSpPr>
        <p:spPr>
          <a:xfrm>
            <a:off x="429005" y="1582679"/>
            <a:ext cx="8085584" cy="4133448"/>
          </a:xfrm>
        </p:spPr>
        <p:txBody>
          <a:bodyPr>
            <a:normAutofit/>
          </a:bodyPr>
          <a:lstStyle/>
          <a:p>
            <a:r>
              <a:rPr lang="zh-TW" altLang="en-US" sz="2400" dirty="0" smtClean="0"/>
              <a:t>範例</a:t>
            </a:r>
            <a:endParaRPr lang="en-US" altLang="zh-TW" sz="2400" dirty="0" smtClean="0"/>
          </a:p>
          <a:p>
            <a:endParaRPr lang="en-US" altLang="zh-TW" sz="2400" dirty="0" smtClean="0"/>
          </a:p>
          <a:p>
            <a:endParaRPr lang="en-US" altLang="zh-TW" sz="2400" dirty="0"/>
          </a:p>
          <a:p>
            <a:endParaRPr lang="en-US" altLang="zh-TW" sz="2400" dirty="0" smtClean="0"/>
          </a:p>
          <a:p>
            <a:pPr marL="0" indent="0">
              <a:buNone/>
            </a:pPr>
            <a:endParaRPr lang="en-US" altLang="zh-TW" sz="2400" dirty="0" smtClean="0"/>
          </a:p>
          <a:p>
            <a:r>
              <a:rPr lang="zh-TW" altLang="en-US" sz="2400" dirty="0" smtClean="0"/>
              <a:t>執行</a:t>
            </a:r>
            <a:r>
              <a:rPr lang="zh-TW" altLang="en-US" sz="2400" dirty="0"/>
              <a:t>結果</a:t>
            </a:r>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16</a:t>
            </a:fld>
            <a:endParaRPr lang="zh-TW" altLang="en-US"/>
          </a:p>
        </p:txBody>
      </p:sp>
      <p:graphicFrame>
        <p:nvGraphicFramePr>
          <p:cNvPr id="6" name="表格 5"/>
          <p:cNvGraphicFramePr>
            <a:graphicFrameLocks noGrp="1"/>
          </p:cNvGraphicFramePr>
          <p:nvPr>
            <p:extLst>
              <p:ext uri="{D42A27DB-BD31-4B8C-83A1-F6EECF244321}">
                <p14:modId xmlns:p14="http://schemas.microsoft.com/office/powerpoint/2010/main" val="1746912336"/>
              </p:ext>
            </p:extLst>
          </p:nvPr>
        </p:nvGraphicFramePr>
        <p:xfrm>
          <a:off x="871397" y="2060848"/>
          <a:ext cx="7200800" cy="1310640"/>
        </p:xfrm>
        <a:graphic>
          <a:graphicData uri="http://schemas.openxmlformats.org/drawingml/2006/table">
            <a:tbl>
              <a:tblPr firstRow="1" bandRow="1">
                <a:tableStyleId>{9D7B26C5-4107-4FEC-AEDC-1716B250A1EF}</a:tableStyleId>
              </a:tblPr>
              <a:tblGrid>
                <a:gridCol w="7200800">
                  <a:extLst>
                    <a:ext uri="{9D8B030D-6E8A-4147-A177-3AD203B41FA5}">
                      <a16:colId xmlns:a16="http://schemas.microsoft.com/office/drawing/2014/main" val="2567928064"/>
                    </a:ext>
                  </a:extLst>
                </a:gridCol>
              </a:tblGrid>
              <a:tr h="469521">
                <a:tc>
                  <a:txBody>
                    <a:bodyPr/>
                    <a:lstStyle/>
                    <a:p>
                      <a:r>
                        <a:rPr lang="en-US" altLang="zh-TW" sz="2000" b="0" i="0" u="none" strike="noStrike" kern="1200" baseline="0" dirty="0" smtClean="0">
                          <a:solidFill>
                            <a:srgbClr val="FF0000"/>
                          </a:solidFill>
                          <a:latin typeface="+mn-lt"/>
                          <a:ea typeface="+mn-ea"/>
                          <a:cs typeface="+mn-cs"/>
                        </a:rPr>
                        <a:t>&lt;a </a:t>
                      </a:r>
                      <a:r>
                        <a:rPr lang="en-US" altLang="zh-TW" sz="2000" b="0" i="0" u="none" strike="noStrike" kern="1200" baseline="0" dirty="0" err="1" smtClean="0">
                          <a:solidFill>
                            <a:srgbClr val="FF0000"/>
                          </a:solidFill>
                          <a:latin typeface="+mn-lt"/>
                          <a:ea typeface="+mn-ea"/>
                          <a:cs typeface="+mn-cs"/>
                        </a:rPr>
                        <a:t>href</a:t>
                      </a:r>
                      <a:r>
                        <a:rPr lang="en-US" altLang="zh-TW" sz="2000" b="0" i="0" u="none" strike="noStrike" kern="1200" baseline="0" dirty="0" smtClean="0">
                          <a:solidFill>
                            <a:srgbClr val="FF0000"/>
                          </a:solidFill>
                          <a:latin typeface="+mn-lt"/>
                          <a:ea typeface="+mn-ea"/>
                          <a:cs typeface="+mn-cs"/>
                        </a:rPr>
                        <a:t>="#1"&gt;</a:t>
                      </a:r>
                      <a:r>
                        <a:rPr lang="zh-TW" altLang="en-US" sz="2000" b="0" i="0" u="none" strike="noStrike" kern="1200" baseline="0" dirty="0" smtClean="0">
                          <a:solidFill>
                            <a:srgbClr val="FF0000"/>
                          </a:solidFill>
                          <a:latin typeface="+mn-lt"/>
                          <a:ea typeface="+mn-ea"/>
                          <a:cs typeface="+mn-cs"/>
                        </a:rPr>
                        <a:t>四草綠色隧道</a:t>
                      </a:r>
                      <a:r>
                        <a:rPr lang="en-US" altLang="zh-TW" sz="2000" b="0" i="0" u="none" strike="noStrike" kern="1200" baseline="0" dirty="0" smtClean="0">
                          <a:solidFill>
                            <a:srgbClr val="FF0000"/>
                          </a:solidFill>
                          <a:latin typeface="+mn-lt"/>
                          <a:ea typeface="+mn-ea"/>
                          <a:cs typeface="+mn-cs"/>
                        </a:rPr>
                        <a:t>&lt;/a&gt;</a:t>
                      </a:r>
                    </a:p>
                    <a:p>
                      <a:r>
                        <a:rPr lang="en-US" altLang="zh-TW" sz="2000" b="0" i="0" u="none" strike="noStrike" kern="1200" baseline="0" dirty="0" smtClean="0">
                          <a:solidFill>
                            <a:srgbClr val="FF0000"/>
                          </a:solidFill>
                          <a:latin typeface="+mn-lt"/>
                          <a:ea typeface="+mn-ea"/>
                          <a:cs typeface="+mn-cs"/>
                        </a:rPr>
                        <a:t>&lt;a </a:t>
                      </a:r>
                      <a:r>
                        <a:rPr lang="en-US" altLang="zh-TW" sz="2000" b="0" i="0" u="none" strike="noStrike" kern="1200" baseline="0" dirty="0" err="1" smtClean="0">
                          <a:solidFill>
                            <a:srgbClr val="FF0000"/>
                          </a:solidFill>
                          <a:latin typeface="+mn-lt"/>
                          <a:ea typeface="+mn-ea"/>
                          <a:cs typeface="+mn-cs"/>
                        </a:rPr>
                        <a:t>href</a:t>
                      </a:r>
                      <a:r>
                        <a:rPr lang="en-US" altLang="zh-TW" sz="2000" b="0" i="0" u="none" strike="noStrike" kern="1200" baseline="0" dirty="0" smtClean="0">
                          <a:solidFill>
                            <a:srgbClr val="FF0000"/>
                          </a:solidFill>
                          <a:latin typeface="+mn-lt"/>
                          <a:ea typeface="+mn-ea"/>
                          <a:cs typeface="+mn-cs"/>
                        </a:rPr>
                        <a:t>="ch2-1-1.html"&gt;ch2-1-1.html&lt;/a&gt;</a:t>
                      </a:r>
                    </a:p>
                    <a:p>
                      <a:r>
                        <a:rPr lang="en-US" altLang="zh-TW" sz="2000" b="0" i="0" u="none" strike="noStrike" kern="1200" baseline="0" dirty="0" smtClean="0">
                          <a:solidFill>
                            <a:srgbClr val="FF0000"/>
                          </a:solidFill>
                          <a:latin typeface="+mn-lt"/>
                          <a:ea typeface="+mn-ea"/>
                          <a:cs typeface="+mn-cs"/>
                        </a:rPr>
                        <a:t>&lt;a </a:t>
                      </a:r>
                      <a:r>
                        <a:rPr lang="en-US" altLang="zh-TW" sz="2000" b="0" i="0" u="none" strike="noStrike" kern="1200" baseline="0" dirty="0" err="1" smtClean="0">
                          <a:solidFill>
                            <a:srgbClr val="FF0000"/>
                          </a:solidFill>
                          <a:latin typeface="+mn-lt"/>
                          <a:ea typeface="+mn-ea"/>
                          <a:cs typeface="+mn-cs"/>
                        </a:rPr>
                        <a:t>href</a:t>
                      </a:r>
                      <a:r>
                        <a:rPr lang="en-US" altLang="zh-TW" sz="2000" b="0" i="0" u="none" strike="noStrike" kern="1200" baseline="0" dirty="0" smtClean="0">
                          <a:solidFill>
                            <a:srgbClr val="FF0000"/>
                          </a:solidFill>
                          <a:latin typeface="+mn-lt"/>
                          <a:ea typeface="+mn-ea"/>
                          <a:cs typeface="+mn-cs"/>
                        </a:rPr>
                        <a:t>="site/my.html"&gt;my.html&lt;/a&gt;</a:t>
                      </a:r>
                    </a:p>
                    <a:p>
                      <a:r>
                        <a:rPr lang="pt-BR" altLang="zh-TW" sz="2000" b="0" i="0" u="none" strike="noStrike" kern="1200" baseline="0" dirty="0" smtClean="0">
                          <a:solidFill>
                            <a:srgbClr val="FF0000"/>
                          </a:solidFill>
                          <a:latin typeface="+mn-lt"/>
                          <a:ea typeface="+mn-ea"/>
                          <a:cs typeface="+mn-cs"/>
                        </a:rPr>
                        <a:t>&lt;a href="https://www.w3schools.com/"&gt;w3schools&lt;/a&gt;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9625811"/>
                  </a:ext>
                </a:extLst>
              </a:tr>
            </a:tbl>
          </a:graphicData>
        </a:graphic>
      </p:graphicFrame>
      <p:pic>
        <p:nvPicPr>
          <p:cNvPr id="4" name="圖片 3"/>
          <p:cNvPicPr>
            <a:picLocks noChangeAspect="1"/>
          </p:cNvPicPr>
          <p:nvPr/>
        </p:nvPicPr>
        <p:blipFill>
          <a:blip r:embed="rId2"/>
          <a:stretch>
            <a:fillRect/>
          </a:stretch>
        </p:blipFill>
        <p:spPr>
          <a:xfrm>
            <a:off x="871397" y="3929613"/>
            <a:ext cx="5184576" cy="2264683"/>
          </a:xfrm>
          <a:prstGeom prst="rect">
            <a:avLst/>
          </a:prstGeom>
        </p:spPr>
      </p:pic>
    </p:spTree>
    <p:extLst>
      <p:ext uri="{BB962C8B-B14F-4D97-AF65-F5344CB8AC3E}">
        <p14:creationId xmlns:p14="http://schemas.microsoft.com/office/powerpoint/2010/main" val="6757366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6997" y="476672"/>
            <a:ext cx="8229600" cy="990600"/>
          </a:xfrm>
        </p:spPr>
        <p:txBody>
          <a:bodyPr>
            <a:normAutofit/>
          </a:bodyPr>
          <a:lstStyle/>
          <a:p>
            <a:r>
              <a:rPr lang="en-US" altLang="zh-TW" b="0" dirty="0"/>
              <a:t>2-2 </a:t>
            </a:r>
            <a:r>
              <a:rPr lang="zh-TW" altLang="en-US" dirty="0"/>
              <a:t>使用</a:t>
            </a:r>
            <a:r>
              <a:rPr lang="en-US" altLang="zh-TW" dirty="0"/>
              <a:t>HTML</a:t>
            </a:r>
            <a:r>
              <a:rPr lang="zh-TW" altLang="en-US" dirty="0"/>
              <a:t>標籤製作網頁</a:t>
            </a:r>
          </a:p>
        </p:txBody>
      </p:sp>
      <p:sp>
        <p:nvSpPr>
          <p:cNvPr id="3" name="內容版面配置區 2"/>
          <p:cNvSpPr>
            <a:spLocks noGrp="1"/>
          </p:cNvSpPr>
          <p:nvPr>
            <p:ph idx="1"/>
          </p:nvPr>
        </p:nvSpPr>
        <p:spPr>
          <a:xfrm>
            <a:off x="429005" y="1582679"/>
            <a:ext cx="8085584" cy="4133448"/>
          </a:xfrm>
        </p:spPr>
        <p:txBody>
          <a:bodyPr>
            <a:normAutofit/>
          </a:bodyPr>
          <a:lstStyle/>
          <a:p>
            <a:pPr marL="457200" indent="-457200">
              <a:buFont typeface="Arial" panose="020B0604020202020204" pitchFamily="34" charset="0"/>
              <a:buChar char="•"/>
            </a:pPr>
            <a:endParaRPr lang="zh-TW" altLang="en-US" sz="2800"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17</a:t>
            </a:fld>
            <a:endParaRPr lang="zh-TW" altLang="en-US"/>
          </a:p>
        </p:txBody>
      </p:sp>
    </p:spTree>
    <p:extLst>
      <p:ext uri="{BB962C8B-B14F-4D97-AF65-F5344CB8AC3E}">
        <p14:creationId xmlns:p14="http://schemas.microsoft.com/office/powerpoint/2010/main" val="345916307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95536" y="692696"/>
            <a:ext cx="8329803" cy="1440160"/>
          </a:xfrm>
        </p:spPr>
        <p:txBody>
          <a:bodyPr>
            <a:normAutofit fontScale="90000"/>
          </a:bodyPr>
          <a:lstStyle/>
          <a:p>
            <a:r>
              <a:rPr lang="en-US" altLang="zh-TW" dirty="0"/>
              <a:t>2-2-1</a:t>
            </a:r>
            <a:r>
              <a:rPr lang="zh-TW" altLang="en-US" dirty="0"/>
              <a:t>　使用</a:t>
            </a:r>
            <a:r>
              <a:rPr lang="en-US" altLang="zh-TW" dirty="0"/>
              <a:t>HTML</a:t>
            </a:r>
            <a:r>
              <a:rPr lang="zh-TW" altLang="en-US" dirty="0"/>
              <a:t>標籤讓網頁更容易閱讀</a:t>
            </a:r>
            <a:r>
              <a:rPr lang="en-US" altLang="zh-TW" dirty="0" smtClean="0"/>
              <a:t/>
            </a:r>
            <a:br>
              <a:rPr lang="en-US" altLang="zh-TW" dirty="0" smtClean="0"/>
            </a:br>
            <a:r>
              <a:rPr lang="zh-TW" altLang="en-US" sz="3100" b="0" dirty="0"/>
              <a:t>修改前</a:t>
            </a:r>
            <a:r>
              <a:rPr lang="en-US" altLang="zh-TW" sz="3100" b="0" dirty="0"/>
              <a:t>ch2\ch2-2-1-a.html</a:t>
            </a:r>
            <a:r>
              <a:rPr lang="zh-TW" altLang="en-US" sz="3100" b="0" dirty="0"/>
              <a:t>與修改後</a:t>
            </a:r>
            <a:r>
              <a:rPr lang="en-US" altLang="zh-TW" sz="3100" b="0" dirty="0"/>
              <a:t>ch2\ch2-2-1-b.html</a:t>
            </a:r>
            <a:endParaRPr lang="zh-TW" altLang="en-US" sz="3100"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18</a:t>
            </a:fld>
            <a:endParaRPr lang="zh-TW" altLang="en-US"/>
          </a:p>
        </p:txBody>
      </p:sp>
      <p:pic>
        <p:nvPicPr>
          <p:cNvPr id="4" name="圖片 3"/>
          <p:cNvPicPr>
            <a:picLocks noChangeAspect="1"/>
          </p:cNvPicPr>
          <p:nvPr/>
        </p:nvPicPr>
        <p:blipFill>
          <a:blip r:embed="rId2"/>
          <a:stretch>
            <a:fillRect/>
          </a:stretch>
        </p:blipFill>
        <p:spPr>
          <a:xfrm>
            <a:off x="710220" y="2348880"/>
            <a:ext cx="7430401" cy="4085167"/>
          </a:xfrm>
          <a:prstGeom prst="rect">
            <a:avLst/>
          </a:prstGeom>
        </p:spPr>
      </p:pic>
    </p:spTree>
    <p:extLst>
      <p:ext uri="{BB962C8B-B14F-4D97-AF65-F5344CB8AC3E}">
        <p14:creationId xmlns:p14="http://schemas.microsoft.com/office/powerpoint/2010/main" val="1929346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95536" y="404664"/>
            <a:ext cx="8329803" cy="1440160"/>
          </a:xfrm>
        </p:spPr>
        <p:txBody>
          <a:bodyPr>
            <a:normAutofit fontScale="90000"/>
          </a:bodyPr>
          <a:lstStyle/>
          <a:p>
            <a:r>
              <a:rPr lang="en-US" altLang="zh-TW" dirty="0"/>
              <a:t>2-2-1</a:t>
            </a:r>
            <a:r>
              <a:rPr lang="zh-TW" altLang="en-US" dirty="0"/>
              <a:t>　使用</a:t>
            </a:r>
            <a:r>
              <a:rPr lang="en-US" altLang="zh-TW" dirty="0"/>
              <a:t>HTML</a:t>
            </a:r>
            <a:r>
              <a:rPr lang="zh-TW" altLang="en-US" dirty="0"/>
              <a:t>標籤讓網頁更容易閱讀</a:t>
            </a:r>
            <a:r>
              <a:rPr lang="en-US" altLang="zh-TW" dirty="0" smtClean="0"/>
              <a:t/>
            </a:r>
            <a:br>
              <a:rPr lang="en-US" altLang="zh-TW" dirty="0" smtClean="0"/>
            </a:br>
            <a:r>
              <a:rPr lang="zh-TW" altLang="en-US" sz="3100" b="0" dirty="0"/>
              <a:t>修改前</a:t>
            </a:r>
            <a:r>
              <a:rPr lang="en-US" altLang="zh-TW" sz="3100" b="0" dirty="0"/>
              <a:t>ch2\ch2-2-1-a.html</a:t>
            </a:r>
            <a:r>
              <a:rPr lang="zh-TW" altLang="en-US" sz="3100" b="0" dirty="0"/>
              <a:t>與修改後</a:t>
            </a:r>
            <a:r>
              <a:rPr lang="en-US" altLang="zh-TW" sz="3100" b="0" dirty="0"/>
              <a:t>ch2\ch2-2-1-b.html</a:t>
            </a:r>
            <a:endParaRPr lang="zh-TW" altLang="en-US" sz="3100" dirty="0"/>
          </a:p>
        </p:txBody>
      </p:sp>
      <p:sp>
        <p:nvSpPr>
          <p:cNvPr id="3" name="內容版面配置區 2"/>
          <p:cNvSpPr>
            <a:spLocks noGrp="1"/>
          </p:cNvSpPr>
          <p:nvPr>
            <p:ph idx="1"/>
          </p:nvPr>
        </p:nvSpPr>
        <p:spPr>
          <a:xfrm>
            <a:off x="467544" y="1700808"/>
            <a:ext cx="8085584" cy="4061440"/>
          </a:xfrm>
        </p:spPr>
        <p:txBody>
          <a:bodyPr>
            <a:normAutofit/>
          </a:bodyPr>
          <a:lstStyle/>
          <a:p>
            <a:endParaRPr lang="zh-TW" altLang="en-US" sz="1800"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19</a:t>
            </a:fld>
            <a:endParaRPr lang="zh-TW" altLang="en-US"/>
          </a:p>
        </p:txBody>
      </p:sp>
      <p:pic>
        <p:nvPicPr>
          <p:cNvPr id="4" name="圖片 3"/>
          <p:cNvPicPr>
            <a:picLocks noChangeAspect="1"/>
          </p:cNvPicPr>
          <p:nvPr/>
        </p:nvPicPr>
        <p:blipFill>
          <a:blip r:embed="rId2"/>
          <a:stretch>
            <a:fillRect/>
          </a:stretch>
        </p:blipFill>
        <p:spPr>
          <a:xfrm>
            <a:off x="1763687" y="1772816"/>
            <a:ext cx="5908463" cy="3765896"/>
          </a:xfrm>
          <a:prstGeom prst="rect">
            <a:avLst/>
          </a:prstGeom>
        </p:spPr>
      </p:pic>
    </p:spTree>
    <p:extLst>
      <p:ext uri="{BB962C8B-B14F-4D97-AF65-F5344CB8AC3E}">
        <p14:creationId xmlns:p14="http://schemas.microsoft.com/office/powerpoint/2010/main" val="26573620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latin typeface="微軟正黑體" pitchFamily="34" charset="-120"/>
              </a:rPr>
              <a:t>Ch2</a:t>
            </a:r>
            <a:r>
              <a:rPr lang="en-US" altLang="zh-TW" dirty="0"/>
              <a:t>HTML</a:t>
            </a:r>
            <a:r>
              <a:rPr lang="zh-TW" altLang="en-US" dirty="0"/>
              <a:t>與</a:t>
            </a:r>
            <a:r>
              <a:rPr lang="en-US" altLang="zh-TW" dirty="0"/>
              <a:t>CSS</a:t>
            </a:r>
            <a:r>
              <a:rPr lang="zh-TW" altLang="en-US" dirty="0"/>
              <a:t>初體驗</a:t>
            </a:r>
          </a:p>
        </p:txBody>
      </p:sp>
      <p:sp>
        <p:nvSpPr>
          <p:cNvPr id="3" name="內容版面配置區 2"/>
          <p:cNvSpPr>
            <a:spLocks noGrp="1"/>
          </p:cNvSpPr>
          <p:nvPr>
            <p:ph idx="1"/>
          </p:nvPr>
        </p:nvSpPr>
        <p:spPr/>
        <p:txBody>
          <a:bodyPr>
            <a:normAutofit/>
          </a:bodyPr>
          <a:lstStyle/>
          <a:p>
            <a:pPr marL="457200" indent="-457200">
              <a:buFont typeface="Arial" panose="020B0604020202020204" pitchFamily="34" charset="0"/>
              <a:buChar char="•"/>
            </a:pPr>
            <a:endParaRPr lang="zh-TW" altLang="en-US"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2</a:t>
            </a:fld>
            <a:endParaRPr lang="zh-TW" altLang="en-US"/>
          </a:p>
        </p:txBody>
      </p:sp>
    </p:spTree>
    <p:extLst>
      <p:ext uri="{BB962C8B-B14F-4D97-AF65-F5344CB8AC3E}">
        <p14:creationId xmlns:p14="http://schemas.microsoft.com/office/powerpoint/2010/main" val="232934990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95536" y="548680"/>
            <a:ext cx="8329803" cy="1440160"/>
          </a:xfrm>
        </p:spPr>
        <p:txBody>
          <a:bodyPr>
            <a:normAutofit fontScale="90000"/>
          </a:bodyPr>
          <a:lstStyle/>
          <a:p>
            <a:r>
              <a:rPr lang="en-US" altLang="zh-TW" dirty="0"/>
              <a:t>2-2-1</a:t>
            </a:r>
            <a:r>
              <a:rPr lang="zh-TW" altLang="en-US" dirty="0"/>
              <a:t>　使用</a:t>
            </a:r>
            <a:r>
              <a:rPr lang="en-US" altLang="zh-TW" dirty="0"/>
              <a:t>HTML</a:t>
            </a:r>
            <a:r>
              <a:rPr lang="zh-TW" altLang="en-US" dirty="0"/>
              <a:t>標籤讓網頁更容易閱讀</a:t>
            </a:r>
            <a:r>
              <a:rPr lang="en-US" altLang="zh-TW" dirty="0" smtClean="0"/>
              <a:t/>
            </a:r>
            <a:br>
              <a:rPr lang="en-US" altLang="zh-TW" dirty="0" smtClean="0"/>
            </a:br>
            <a:r>
              <a:rPr lang="zh-TW" altLang="en-US" sz="3100" b="0" dirty="0"/>
              <a:t>修改前</a:t>
            </a:r>
            <a:r>
              <a:rPr lang="en-US" altLang="zh-TW" sz="3100" b="0" dirty="0"/>
              <a:t>ch2\ch2-2-1-a.html</a:t>
            </a:r>
            <a:r>
              <a:rPr lang="zh-TW" altLang="en-US" sz="3100" b="0" dirty="0"/>
              <a:t>與修改後</a:t>
            </a:r>
            <a:r>
              <a:rPr lang="en-US" altLang="zh-TW" sz="3100" b="0" dirty="0"/>
              <a:t>ch2\ch2-2-1-b.html</a:t>
            </a:r>
            <a:endParaRPr lang="zh-TW" altLang="en-US" sz="3100" dirty="0"/>
          </a:p>
        </p:txBody>
      </p:sp>
      <p:pic>
        <p:nvPicPr>
          <p:cNvPr id="6" name="內容版面配置區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1560" y="2060848"/>
            <a:ext cx="8085138" cy="1421077"/>
          </a:xfrm>
        </p:spPr>
      </p:pic>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20</a:t>
            </a:fld>
            <a:endParaRPr lang="zh-TW" altLang="en-US"/>
          </a:p>
        </p:txBody>
      </p:sp>
      <p:graphicFrame>
        <p:nvGraphicFramePr>
          <p:cNvPr id="7" name="表格 6"/>
          <p:cNvGraphicFramePr>
            <a:graphicFrameLocks noGrp="1"/>
          </p:cNvGraphicFramePr>
          <p:nvPr>
            <p:extLst>
              <p:ext uri="{D42A27DB-BD31-4B8C-83A1-F6EECF244321}">
                <p14:modId xmlns:p14="http://schemas.microsoft.com/office/powerpoint/2010/main" val="640411810"/>
              </p:ext>
            </p:extLst>
          </p:nvPr>
        </p:nvGraphicFramePr>
        <p:xfrm>
          <a:off x="683568" y="3356992"/>
          <a:ext cx="7200800" cy="3139440"/>
        </p:xfrm>
        <a:graphic>
          <a:graphicData uri="http://schemas.openxmlformats.org/drawingml/2006/table">
            <a:tbl>
              <a:tblPr firstRow="1" bandRow="1">
                <a:tableStyleId>{9D7B26C5-4107-4FEC-AEDC-1716B250A1EF}</a:tableStyleId>
              </a:tblPr>
              <a:tblGrid>
                <a:gridCol w="7200800">
                  <a:extLst>
                    <a:ext uri="{9D8B030D-6E8A-4147-A177-3AD203B41FA5}">
                      <a16:colId xmlns:a16="http://schemas.microsoft.com/office/drawing/2014/main" val="2567928064"/>
                    </a:ext>
                  </a:extLst>
                </a:gridCol>
              </a:tblGrid>
              <a:tr h="469521">
                <a:tc>
                  <a:txBody>
                    <a:bodyPr/>
                    <a:lstStyle/>
                    <a:p>
                      <a:r>
                        <a:rPr lang="en-US" altLang="zh-TW" sz="2000" b="0" i="0" u="none" strike="noStrike" kern="1200" baseline="0" dirty="0" smtClean="0">
                          <a:solidFill>
                            <a:schemeClr val="tx1"/>
                          </a:solidFill>
                          <a:latin typeface="+mn-lt"/>
                          <a:ea typeface="+mn-ea"/>
                          <a:cs typeface="+mn-cs"/>
                        </a:rPr>
                        <a:t>&lt;body&gt;</a:t>
                      </a:r>
                    </a:p>
                    <a:p>
                      <a:r>
                        <a:rPr lang="en-US" altLang="zh-TW" sz="2000" b="0" i="0" u="none" strike="noStrike" kern="1200" baseline="0" dirty="0" smtClean="0">
                          <a:solidFill>
                            <a:srgbClr val="FF0000"/>
                          </a:solidFill>
                          <a:latin typeface="+mn-lt"/>
                          <a:ea typeface="+mn-ea"/>
                          <a:cs typeface="+mn-cs"/>
                        </a:rPr>
                        <a:t>&lt;div&gt;</a:t>
                      </a:r>
                    </a:p>
                    <a:p>
                      <a:r>
                        <a:rPr lang="zh-TW" altLang="en-US" sz="2000" b="0" i="0" u="none" strike="noStrike" kern="1200" baseline="0" dirty="0" smtClean="0">
                          <a:solidFill>
                            <a:schemeClr val="tx1"/>
                          </a:solidFill>
                          <a:latin typeface="+mn-lt"/>
                          <a:ea typeface="+mn-ea"/>
                          <a:cs typeface="+mn-cs"/>
                        </a:rPr>
                        <a:t>台南景點介紹</a:t>
                      </a:r>
                    </a:p>
                    <a:p>
                      <a:r>
                        <a:rPr lang="zh-TW" altLang="en-US" sz="2000" b="0" i="0" u="none" strike="noStrike" kern="1200" baseline="0" dirty="0" smtClean="0">
                          <a:solidFill>
                            <a:schemeClr val="tx1"/>
                          </a:solidFill>
                          <a:latin typeface="+mn-lt"/>
                          <a:ea typeface="+mn-ea"/>
                          <a:cs typeface="+mn-cs"/>
                        </a:rPr>
                        <a:t>⋯</a:t>
                      </a:r>
                    </a:p>
                    <a:p>
                      <a:r>
                        <a:rPr lang="zh-TW" altLang="en-US" sz="2000" b="0" i="0" u="none" strike="noStrike" kern="1200" baseline="0" dirty="0" smtClean="0">
                          <a:solidFill>
                            <a:schemeClr val="tx1"/>
                          </a:solidFill>
                          <a:latin typeface="+mn-lt"/>
                          <a:ea typeface="+mn-ea"/>
                          <a:cs typeface="+mn-cs"/>
                        </a:rPr>
                        <a:t>台南孔廟</a:t>
                      </a:r>
                    </a:p>
                    <a:p>
                      <a:r>
                        <a:rPr lang="zh-TW" altLang="en-US" sz="2000" b="0" i="0" u="none" strike="noStrike" kern="1200" baseline="0" dirty="0" smtClean="0">
                          <a:solidFill>
                            <a:schemeClr val="tx1"/>
                          </a:solidFill>
                          <a:latin typeface="+mn-lt"/>
                          <a:ea typeface="+mn-ea"/>
                          <a:cs typeface="+mn-cs"/>
                        </a:rPr>
                        <a:t>台南孔廟是台灣最早成立的孔廟，建於西元</a:t>
                      </a:r>
                      <a:r>
                        <a:rPr lang="en-US" altLang="zh-TW" sz="2000" b="0" i="0" u="none" strike="noStrike" kern="1200" baseline="0" dirty="0" smtClean="0">
                          <a:solidFill>
                            <a:schemeClr val="tx1"/>
                          </a:solidFill>
                          <a:latin typeface="+mn-lt"/>
                          <a:ea typeface="+mn-ea"/>
                          <a:cs typeface="+mn-cs"/>
                        </a:rPr>
                        <a:t>1665</a:t>
                      </a:r>
                      <a:r>
                        <a:rPr lang="zh-TW" altLang="en-US" sz="2000" b="0" i="0" u="none" strike="noStrike" kern="1200" baseline="0" dirty="0" smtClean="0">
                          <a:solidFill>
                            <a:schemeClr val="tx1"/>
                          </a:solidFill>
                          <a:latin typeface="+mn-lt"/>
                          <a:ea typeface="+mn-ea"/>
                          <a:cs typeface="+mn-cs"/>
                        </a:rPr>
                        <a:t>年，是臺灣最早的孔廟。清朝</a:t>
                      </a:r>
                    </a:p>
                    <a:p>
                      <a:r>
                        <a:rPr lang="zh-TW" altLang="en-US" sz="2000" b="0" i="0" u="none" strike="noStrike" kern="1200" baseline="0" dirty="0" smtClean="0">
                          <a:solidFill>
                            <a:schemeClr val="tx1"/>
                          </a:solidFill>
                          <a:latin typeface="+mn-lt"/>
                          <a:ea typeface="+mn-ea"/>
                          <a:cs typeface="+mn-cs"/>
                        </a:rPr>
                        <a:t>時招收學生入學，因此稱作「全臺首學」。</a:t>
                      </a:r>
                    </a:p>
                    <a:p>
                      <a:r>
                        <a:rPr lang="en-US" altLang="zh-TW" sz="2000" b="0" i="0" u="none" strike="noStrike" kern="1200" baseline="0" dirty="0" smtClean="0">
                          <a:solidFill>
                            <a:srgbClr val="FF0000"/>
                          </a:solidFill>
                          <a:latin typeface="+mn-lt"/>
                          <a:ea typeface="+mn-ea"/>
                          <a:cs typeface="+mn-cs"/>
                        </a:rPr>
                        <a:t>&lt;/div&gt;</a:t>
                      </a:r>
                    </a:p>
                    <a:p>
                      <a:r>
                        <a:rPr lang="en-US" altLang="zh-TW" sz="2000" b="0" i="0" u="none" strike="noStrike" kern="1200" baseline="0" dirty="0" smtClean="0">
                          <a:solidFill>
                            <a:schemeClr val="tx1"/>
                          </a:solidFill>
                          <a:latin typeface="+mn-lt"/>
                          <a:ea typeface="+mn-ea"/>
                          <a:cs typeface="+mn-cs"/>
                        </a:rPr>
                        <a:t>&lt;/body&gt;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9625811"/>
                  </a:ext>
                </a:extLst>
              </a:tr>
            </a:tbl>
          </a:graphicData>
        </a:graphic>
      </p:graphicFrame>
    </p:spTree>
    <p:extLst>
      <p:ext uri="{BB962C8B-B14F-4D97-AF65-F5344CB8AC3E}">
        <p14:creationId xmlns:p14="http://schemas.microsoft.com/office/powerpoint/2010/main" val="335149071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95536" y="548680"/>
            <a:ext cx="8329803" cy="1440160"/>
          </a:xfrm>
        </p:spPr>
        <p:txBody>
          <a:bodyPr>
            <a:normAutofit fontScale="90000"/>
          </a:bodyPr>
          <a:lstStyle/>
          <a:p>
            <a:r>
              <a:rPr lang="en-US" altLang="zh-TW" dirty="0"/>
              <a:t>2-2-1</a:t>
            </a:r>
            <a:r>
              <a:rPr lang="zh-TW" altLang="en-US" dirty="0"/>
              <a:t>　使用</a:t>
            </a:r>
            <a:r>
              <a:rPr lang="en-US" altLang="zh-TW" dirty="0"/>
              <a:t>HTML</a:t>
            </a:r>
            <a:r>
              <a:rPr lang="zh-TW" altLang="en-US" dirty="0"/>
              <a:t>標籤讓網頁更容易閱讀</a:t>
            </a:r>
            <a:r>
              <a:rPr lang="en-US" altLang="zh-TW" dirty="0" smtClean="0"/>
              <a:t/>
            </a:r>
            <a:br>
              <a:rPr lang="en-US" altLang="zh-TW" dirty="0" smtClean="0"/>
            </a:br>
            <a:r>
              <a:rPr lang="zh-TW" altLang="en-US" sz="3100" b="0" dirty="0"/>
              <a:t>修改前</a:t>
            </a:r>
            <a:r>
              <a:rPr lang="en-US" altLang="zh-TW" sz="3100" b="0" dirty="0"/>
              <a:t>ch2\ch2-2-1-a.html</a:t>
            </a:r>
            <a:r>
              <a:rPr lang="zh-TW" altLang="en-US" sz="3100" b="0" dirty="0"/>
              <a:t>與修改後</a:t>
            </a:r>
            <a:r>
              <a:rPr lang="en-US" altLang="zh-TW" sz="3100" b="0" dirty="0"/>
              <a:t>ch2\ch2-2-1-b.html</a:t>
            </a:r>
            <a:endParaRPr lang="zh-TW" altLang="en-US" sz="3100"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536" y="2060848"/>
            <a:ext cx="8256624" cy="4316707"/>
          </a:xfrm>
        </p:spPr>
      </p:pic>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21</a:t>
            </a:fld>
            <a:endParaRPr lang="zh-TW" altLang="en-US"/>
          </a:p>
        </p:txBody>
      </p:sp>
    </p:spTree>
    <p:extLst>
      <p:ext uri="{BB962C8B-B14F-4D97-AF65-F5344CB8AC3E}">
        <p14:creationId xmlns:p14="http://schemas.microsoft.com/office/powerpoint/2010/main" val="145317214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23528" y="548680"/>
            <a:ext cx="8329803" cy="1440160"/>
          </a:xfrm>
        </p:spPr>
        <p:txBody>
          <a:bodyPr>
            <a:normAutofit fontScale="90000"/>
          </a:bodyPr>
          <a:lstStyle/>
          <a:p>
            <a:r>
              <a:rPr lang="en-US" altLang="zh-TW" dirty="0"/>
              <a:t>2-2-1</a:t>
            </a:r>
            <a:r>
              <a:rPr lang="zh-TW" altLang="en-US" dirty="0"/>
              <a:t>　使用</a:t>
            </a:r>
            <a:r>
              <a:rPr lang="en-US" altLang="zh-TW" dirty="0"/>
              <a:t>HTML</a:t>
            </a:r>
            <a:r>
              <a:rPr lang="zh-TW" altLang="en-US" dirty="0"/>
              <a:t>標籤讓網頁更容易閱讀</a:t>
            </a:r>
            <a:r>
              <a:rPr lang="en-US" altLang="zh-TW" dirty="0" smtClean="0"/>
              <a:t/>
            </a:r>
            <a:br>
              <a:rPr lang="en-US" altLang="zh-TW" dirty="0" smtClean="0"/>
            </a:br>
            <a:r>
              <a:rPr lang="zh-TW" altLang="en-US" sz="3100" b="0" dirty="0"/>
              <a:t>修改前</a:t>
            </a:r>
            <a:r>
              <a:rPr lang="en-US" altLang="zh-TW" sz="3100" b="0" dirty="0"/>
              <a:t>ch2\ch2-2-1-a.html</a:t>
            </a:r>
            <a:r>
              <a:rPr lang="zh-TW" altLang="en-US" sz="3100" b="0" dirty="0"/>
              <a:t>與修改後</a:t>
            </a:r>
            <a:r>
              <a:rPr lang="en-US" altLang="zh-TW" sz="3100" b="0" dirty="0"/>
              <a:t>ch2\ch2-2-1-b.html</a:t>
            </a:r>
            <a:endParaRPr lang="zh-TW" altLang="en-US" sz="3100"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544" y="1844824"/>
            <a:ext cx="8064896" cy="4417058"/>
          </a:xfrm>
        </p:spPr>
      </p:pic>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22</a:t>
            </a:fld>
            <a:endParaRPr lang="zh-TW" altLang="en-US"/>
          </a:p>
        </p:txBody>
      </p:sp>
    </p:spTree>
    <p:extLst>
      <p:ext uri="{BB962C8B-B14F-4D97-AF65-F5344CB8AC3E}">
        <p14:creationId xmlns:p14="http://schemas.microsoft.com/office/powerpoint/2010/main" val="285305240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23528" y="548680"/>
            <a:ext cx="8329803" cy="1440160"/>
          </a:xfrm>
        </p:spPr>
        <p:txBody>
          <a:bodyPr>
            <a:normAutofit fontScale="90000"/>
          </a:bodyPr>
          <a:lstStyle/>
          <a:p>
            <a:r>
              <a:rPr lang="en-US" altLang="zh-TW" dirty="0"/>
              <a:t>2-2-1</a:t>
            </a:r>
            <a:r>
              <a:rPr lang="zh-TW" altLang="en-US" dirty="0"/>
              <a:t>　使用</a:t>
            </a:r>
            <a:r>
              <a:rPr lang="en-US" altLang="zh-TW" dirty="0"/>
              <a:t>HTML</a:t>
            </a:r>
            <a:r>
              <a:rPr lang="zh-TW" altLang="en-US" dirty="0"/>
              <a:t>標籤讓網頁更容易閱讀</a:t>
            </a:r>
            <a:r>
              <a:rPr lang="en-US" altLang="zh-TW" dirty="0" smtClean="0"/>
              <a:t/>
            </a:r>
            <a:br>
              <a:rPr lang="en-US" altLang="zh-TW" dirty="0" smtClean="0"/>
            </a:br>
            <a:r>
              <a:rPr lang="zh-TW" altLang="en-US" sz="3100" b="0" dirty="0"/>
              <a:t>修改前</a:t>
            </a:r>
            <a:r>
              <a:rPr lang="en-US" altLang="zh-TW" sz="3100" b="0" dirty="0"/>
              <a:t>ch2\ch2-2-1-a.html</a:t>
            </a:r>
            <a:r>
              <a:rPr lang="zh-TW" altLang="en-US" sz="3100" b="0" dirty="0"/>
              <a:t>與修改後</a:t>
            </a:r>
            <a:r>
              <a:rPr lang="en-US" altLang="zh-TW" sz="3100" b="0" dirty="0"/>
              <a:t>ch2\ch2-2-1-b.html</a:t>
            </a:r>
            <a:endParaRPr lang="zh-TW" altLang="en-US" sz="3100"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544" y="2636912"/>
            <a:ext cx="8085138" cy="3353642"/>
          </a:xfrm>
        </p:spPr>
      </p:pic>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23</a:t>
            </a:fld>
            <a:endParaRPr lang="zh-TW" altLang="en-US"/>
          </a:p>
        </p:txBody>
      </p:sp>
    </p:spTree>
    <p:extLst>
      <p:ext uri="{BB962C8B-B14F-4D97-AF65-F5344CB8AC3E}">
        <p14:creationId xmlns:p14="http://schemas.microsoft.com/office/powerpoint/2010/main" val="288423225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980728"/>
            <a:ext cx="8329803" cy="1440160"/>
          </a:xfrm>
        </p:spPr>
        <p:txBody>
          <a:bodyPr>
            <a:normAutofit fontScale="90000"/>
          </a:bodyPr>
          <a:lstStyle/>
          <a:p>
            <a:r>
              <a:rPr lang="en-US" altLang="zh-TW" dirty="0"/>
              <a:t>2-2-1</a:t>
            </a:r>
            <a:r>
              <a:rPr lang="zh-TW" altLang="en-US" dirty="0"/>
              <a:t>　使用</a:t>
            </a:r>
            <a:r>
              <a:rPr lang="en-US" altLang="zh-TW" dirty="0"/>
              <a:t>HTML</a:t>
            </a:r>
            <a:r>
              <a:rPr lang="zh-TW" altLang="en-US" dirty="0"/>
              <a:t>標籤讓網頁更容易閱讀</a:t>
            </a:r>
            <a:r>
              <a:rPr lang="en-US" altLang="zh-TW" dirty="0" smtClean="0"/>
              <a:t/>
            </a:r>
            <a:br>
              <a:rPr lang="en-US" altLang="zh-TW" dirty="0" smtClean="0"/>
            </a:br>
            <a:r>
              <a:rPr lang="zh-TW" altLang="en-US" sz="3100" b="0" dirty="0"/>
              <a:t>修改</a:t>
            </a:r>
            <a:r>
              <a:rPr lang="zh-TW" altLang="en-US" sz="3100" b="0" dirty="0" smtClean="0"/>
              <a:t>前</a:t>
            </a:r>
            <a:r>
              <a:rPr lang="en-US" altLang="zh-TW" sz="3100" b="0" dirty="0" smtClean="0"/>
              <a:t/>
            </a:r>
            <a:br>
              <a:rPr lang="en-US" altLang="zh-TW" sz="3100" b="0" dirty="0" smtClean="0"/>
            </a:br>
            <a:r>
              <a:rPr lang="en-US" altLang="zh-TW" sz="3100" b="0" dirty="0" smtClean="0"/>
              <a:t>ch2\ch2-2-1-a.html</a:t>
            </a:r>
            <a:r>
              <a:rPr lang="zh-TW" altLang="en-US" sz="3100" b="0" dirty="0" smtClean="0"/>
              <a:t>與</a:t>
            </a:r>
            <a:r>
              <a:rPr lang="en-US" altLang="zh-TW" sz="3100" b="0" dirty="0" smtClean="0"/>
              <a:t/>
            </a:r>
            <a:br>
              <a:rPr lang="en-US" altLang="zh-TW" sz="3100" b="0" dirty="0" smtClean="0"/>
            </a:br>
            <a:r>
              <a:rPr lang="zh-TW" altLang="en-US" sz="3100" b="0" dirty="0" smtClean="0"/>
              <a:t>修改後</a:t>
            </a:r>
            <a:r>
              <a:rPr lang="en-US" altLang="zh-TW" sz="3100" b="0" dirty="0" smtClean="0"/>
              <a:t/>
            </a:r>
            <a:br>
              <a:rPr lang="en-US" altLang="zh-TW" sz="3100" b="0" dirty="0" smtClean="0"/>
            </a:br>
            <a:r>
              <a:rPr lang="en-US" altLang="zh-TW" sz="3100" b="0" dirty="0" smtClean="0"/>
              <a:t>ch2\ch2-2-1-b.html</a:t>
            </a:r>
            <a:endParaRPr lang="zh-TW" altLang="en-US" sz="3100" dirty="0"/>
          </a:p>
        </p:txBody>
      </p:sp>
      <p:pic>
        <p:nvPicPr>
          <p:cNvPr id="4" name="內容版面配置區 3"/>
          <p:cNvPicPr>
            <a:picLocks noGrp="1" noChangeAspect="1"/>
          </p:cNvPicPr>
          <p:nvPr>
            <p:ph idx="1"/>
          </p:nvPr>
        </p:nvPicPr>
        <p:blipFill>
          <a:blip r:embed="rId2"/>
          <a:stretch>
            <a:fillRect/>
          </a:stretch>
        </p:blipFill>
        <p:spPr>
          <a:xfrm>
            <a:off x="3995936" y="1124744"/>
            <a:ext cx="4608512" cy="5140349"/>
          </a:xfrm>
          <a:prstGeom prst="rect">
            <a:avLst/>
          </a:prstGeom>
        </p:spPr>
      </p:pic>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24</a:t>
            </a:fld>
            <a:endParaRPr lang="zh-TW" altLang="en-US"/>
          </a:p>
        </p:txBody>
      </p:sp>
    </p:spTree>
    <p:extLst>
      <p:ext uri="{BB962C8B-B14F-4D97-AF65-F5344CB8AC3E}">
        <p14:creationId xmlns:p14="http://schemas.microsoft.com/office/powerpoint/2010/main" val="25871666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7403" y="192413"/>
            <a:ext cx="8329803" cy="1440160"/>
          </a:xfrm>
        </p:spPr>
        <p:txBody>
          <a:bodyPr>
            <a:normAutofit fontScale="90000"/>
          </a:bodyPr>
          <a:lstStyle/>
          <a:p>
            <a:r>
              <a:rPr lang="en-US" altLang="zh-TW" dirty="0"/>
              <a:t>2-2-2</a:t>
            </a:r>
            <a:r>
              <a:rPr lang="zh-TW" altLang="en-US" dirty="0"/>
              <a:t>　插入圖片與超連結</a:t>
            </a:r>
            <a:br>
              <a:rPr lang="zh-TW" altLang="en-US" dirty="0"/>
            </a:br>
            <a:r>
              <a:rPr lang="zh-TW" altLang="en-US" sz="2700" dirty="0"/>
              <a:t>修改前</a:t>
            </a:r>
            <a:r>
              <a:rPr lang="en-US" altLang="zh-TW" sz="2700" dirty="0"/>
              <a:t>ch2\ch2-2-2-a.html</a:t>
            </a:r>
            <a:r>
              <a:rPr lang="zh-TW" altLang="en-US" sz="2700" dirty="0"/>
              <a:t>與修改後</a:t>
            </a:r>
            <a:r>
              <a:rPr lang="en-US" altLang="zh-TW" sz="2700" dirty="0"/>
              <a:t>ch2\ch2-2-2-b.html</a:t>
            </a:r>
            <a:endParaRPr lang="zh-TW" altLang="en-US" sz="2000"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25</a:t>
            </a:fld>
            <a:endParaRPr lang="zh-TW" altLang="en-US"/>
          </a:p>
        </p:txBody>
      </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237" y="2255564"/>
            <a:ext cx="8484134" cy="1385532"/>
          </a:xfrm>
          <a:prstGeom prst="rect">
            <a:avLst/>
          </a:prstGeom>
        </p:spPr>
      </p:pic>
      <p:graphicFrame>
        <p:nvGraphicFramePr>
          <p:cNvPr id="7" name="表格 6"/>
          <p:cNvGraphicFramePr>
            <a:graphicFrameLocks noGrp="1"/>
          </p:cNvGraphicFramePr>
          <p:nvPr>
            <p:extLst>
              <p:ext uri="{D42A27DB-BD31-4B8C-83A1-F6EECF244321}">
                <p14:modId xmlns:p14="http://schemas.microsoft.com/office/powerpoint/2010/main" val="3295442219"/>
              </p:ext>
            </p:extLst>
          </p:nvPr>
        </p:nvGraphicFramePr>
        <p:xfrm>
          <a:off x="280237" y="3780007"/>
          <a:ext cx="8684251" cy="2529840"/>
        </p:xfrm>
        <a:graphic>
          <a:graphicData uri="http://schemas.openxmlformats.org/drawingml/2006/table">
            <a:tbl>
              <a:tblPr firstRow="1" bandRow="1">
                <a:tableStyleId>{9D7B26C5-4107-4FEC-AEDC-1716B250A1EF}</a:tableStyleId>
              </a:tblPr>
              <a:tblGrid>
                <a:gridCol w="8684251">
                  <a:extLst>
                    <a:ext uri="{9D8B030D-6E8A-4147-A177-3AD203B41FA5}">
                      <a16:colId xmlns:a16="http://schemas.microsoft.com/office/drawing/2014/main" val="2567928064"/>
                    </a:ext>
                  </a:extLst>
                </a:gridCol>
              </a:tblGrid>
              <a:tr h="469521">
                <a:tc>
                  <a:txBody>
                    <a:bodyPr/>
                    <a:lstStyle/>
                    <a:p>
                      <a:r>
                        <a:rPr lang="en-US" altLang="zh-TW" sz="2000" b="0" i="0" u="none" strike="noStrike" kern="1200" baseline="0" dirty="0" smtClean="0">
                          <a:solidFill>
                            <a:schemeClr val="tx1"/>
                          </a:solidFill>
                          <a:latin typeface="+mn-lt"/>
                          <a:ea typeface="+mn-ea"/>
                          <a:cs typeface="+mn-cs"/>
                        </a:rPr>
                        <a:t>&lt;section&gt;</a:t>
                      </a:r>
                    </a:p>
                    <a:p>
                      <a:r>
                        <a:rPr lang="en-US" altLang="zh-TW" sz="2000" b="0" i="0" u="none" strike="noStrike" kern="1200" baseline="0" dirty="0" smtClean="0">
                          <a:solidFill>
                            <a:schemeClr val="tx1"/>
                          </a:solidFill>
                          <a:latin typeface="+mn-lt"/>
                          <a:ea typeface="+mn-ea"/>
                          <a:cs typeface="+mn-cs"/>
                        </a:rPr>
                        <a:t>&lt;h2&gt;</a:t>
                      </a:r>
                      <a:r>
                        <a:rPr lang="zh-TW" altLang="en-US" sz="2000" b="0" i="0" u="none" strike="noStrike" kern="1200" baseline="0" dirty="0" smtClean="0">
                          <a:solidFill>
                            <a:schemeClr val="tx1"/>
                          </a:solidFill>
                          <a:latin typeface="+mn-lt"/>
                          <a:ea typeface="+mn-ea"/>
                          <a:cs typeface="+mn-cs"/>
                        </a:rPr>
                        <a:t>四草綠色隧道</a:t>
                      </a:r>
                      <a:r>
                        <a:rPr lang="en-US" altLang="zh-TW" sz="2000" b="0" i="0" u="none" strike="noStrike" kern="1200" baseline="0" dirty="0" smtClean="0">
                          <a:solidFill>
                            <a:schemeClr val="tx1"/>
                          </a:solidFill>
                          <a:latin typeface="+mn-lt"/>
                          <a:ea typeface="+mn-ea"/>
                          <a:cs typeface="+mn-cs"/>
                        </a:rPr>
                        <a:t>&lt;/h2&gt;</a:t>
                      </a:r>
                    </a:p>
                    <a:p>
                      <a:r>
                        <a:rPr lang="en-US" altLang="zh-TW" sz="2000" b="0" i="0" u="none" strike="noStrike" kern="1200" baseline="0" dirty="0" smtClean="0">
                          <a:solidFill>
                            <a:srgbClr val="FF0000"/>
                          </a:solidFill>
                          <a:latin typeface="+mn-lt"/>
                          <a:ea typeface="+mn-ea"/>
                          <a:cs typeface="+mn-cs"/>
                        </a:rPr>
                        <a:t>&lt;</a:t>
                      </a:r>
                      <a:r>
                        <a:rPr lang="en-US" altLang="zh-TW" sz="2000" b="0" i="0" u="none" strike="noStrike" kern="1200" baseline="0" dirty="0" err="1" smtClean="0">
                          <a:solidFill>
                            <a:srgbClr val="FF0000"/>
                          </a:solidFill>
                          <a:latin typeface="+mn-lt"/>
                          <a:ea typeface="+mn-ea"/>
                          <a:cs typeface="+mn-cs"/>
                        </a:rPr>
                        <a:t>img</a:t>
                      </a:r>
                      <a:r>
                        <a:rPr lang="en-US" altLang="zh-TW" sz="2000" b="0" i="0" u="none" strike="noStrike" kern="1200" baseline="0" dirty="0" smtClean="0">
                          <a:solidFill>
                            <a:srgbClr val="FF0000"/>
                          </a:solidFill>
                          <a:latin typeface="+mn-lt"/>
                          <a:ea typeface="+mn-ea"/>
                          <a:cs typeface="+mn-cs"/>
                        </a:rPr>
                        <a:t> </a:t>
                      </a:r>
                      <a:r>
                        <a:rPr lang="en-US" altLang="zh-TW" sz="2000" b="0" i="0" u="none" strike="noStrike" kern="1200" baseline="0" dirty="0" err="1" smtClean="0">
                          <a:solidFill>
                            <a:srgbClr val="FF0000"/>
                          </a:solidFill>
                          <a:latin typeface="+mn-lt"/>
                          <a:ea typeface="+mn-ea"/>
                          <a:cs typeface="+mn-cs"/>
                        </a:rPr>
                        <a:t>src</a:t>
                      </a:r>
                      <a:r>
                        <a:rPr lang="en-US" altLang="zh-TW" sz="2000" b="0" i="0" u="none" strike="noStrike" kern="1200" baseline="0" dirty="0" smtClean="0">
                          <a:solidFill>
                            <a:srgbClr val="FF0000"/>
                          </a:solidFill>
                          <a:latin typeface="+mn-lt"/>
                          <a:ea typeface="+mn-ea"/>
                          <a:cs typeface="+mn-cs"/>
                        </a:rPr>
                        <a:t>="</a:t>
                      </a:r>
                      <a:r>
                        <a:rPr lang="en-US" altLang="zh-TW" sz="2000" b="0" i="0" u="none" strike="noStrike" kern="1200" baseline="0" dirty="0" err="1" smtClean="0">
                          <a:solidFill>
                            <a:srgbClr val="FF0000"/>
                          </a:solidFill>
                          <a:latin typeface="+mn-lt"/>
                          <a:ea typeface="+mn-ea"/>
                          <a:cs typeface="+mn-cs"/>
                        </a:rPr>
                        <a:t>img</a:t>
                      </a:r>
                      <a:r>
                        <a:rPr lang="en-US" altLang="zh-TW" sz="2000" b="0" i="0" u="none" strike="noStrike" kern="1200" baseline="0" dirty="0" smtClean="0">
                          <a:solidFill>
                            <a:srgbClr val="FF0000"/>
                          </a:solidFill>
                          <a:latin typeface="+mn-lt"/>
                          <a:ea typeface="+mn-ea"/>
                          <a:cs typeface="+mn-cs"/>
                        </a:rPr>
                        <a:t>/1.jpg" height="200px"&gt;</a:t>
                      </a:r>
                    </a:p>
                    <a:p>
                      <a:r>
                        <a:rPr lang="en-US" altLang="zh-TW" sz="2000" b="0" i="0" u="none" strike="noStrike" kern="1200" baseline="0" dirty="0" smtClean="0">
                          <a:solidFill>
                            <a:schemeClr val="tx1"/>
                          </a:solidFill>
                          <a:latin typeface="+mn-lt"/>
                          <a:ea typeface="+mn-ea"/>
                          <a:cs typeface="+mn-cs"/>
                        </a:rPr>
                        <a:t>&lt;p&gt;</a:t>
                      </a:r>
                      <a:r>
                        <a:rPr lang="zh-TW" altLang="en-US" sz="2000" b="0" i="0" u="none" strike="noStrike" kern="1200" baseline="0" dirty="0" smtClean="0">
                          <a:solidFill>
                            <a:schemeClr val="tx1"/>
                          </a:solidFill>
                          <a:latin typeface="+mn-lt"/>
                          <a:ea typeface="+mn-ea"/>
                          <a:cs typeface="+mn-cs"/>
                        </a:rPr>
                        <a:t>四草綠色隧道在</a:t>
                      </a:r>
                      <a:r>
                        <a:rPr lang="en-US" altLang="zh-TW" sz="2000" b="0" i="0" u="none" strike="noStrike" kern="1200" baseline="0" dirty="0" smtClean="0">
                          <a:solidFill>
                            <a:srgbClr val="FF0000"/>
                          </a:solidFill>
                          <a:latin typeface="+mn-lt"/>
                          <a:ea typeface="+mn-ea"/>
                          <a:cs typeface="+mn-cs"/>
                        </a:rPr>
                        <a:t>&lt;strong&gt;</a:t>
                      </a:r>
                      <a:r>
                        <a:rPr lang="zh-TW" altLang="en-US" sz="2000" b="0" i="0" u="none" strike="noStrike" kern="1200" baseline="0" dirty="0" smtClean="0">
                          <a:solidFill>
                            <a:schemeClr val="tx1"/>
                          </a:solidFill>
                          <a:latin typeface="+mn-lt"/>
                          <a:ea typeface="+mn-ea"/>
                          <a:cs typeface="+mn-cs"/>
                        </a:rPr>
                        <a:t>台江國家公園</a:t>
                      </a:r>
                      <a:r>
                        <a:rPr lang="en-US" altLang="zh-TW" sz="2000" b="0" i="0" u="none" strike="noStrike" kern="1200" baseline="0" dirty="0" smtClean="0">
                          <a:solidFill>
                            <a:srgbClr val="FF0000"/>
                          </a:solidFill>
                          <a:latin typeface="+mn-lt"/>
                          <a:ea typeface="+mn-ea"/>
                          <a:cs typeface="+mn-cs"/>
                        </a:rPr>
                        <a:t>&lt;/strong&gt;</a:t>
                      </a:r>
                      <a:r>
                        <a:rPr lang="zh-TW" altLang="en-US" sz="2000" b="0" i="0" u="none" strike="noStrike" kern="1200" baseline="0" dirty="0" smtClean="0">
                          <a:solidFill>
                            <a:schemeClr val="tx1"/>
                          </a:solidFill>
                          <a:latin typeface="+mn-lt"/>
                          <a:ea typeface="+mn-ea"/>
                          <a:cs typeface="+mn-cs"/>
                        </a:rPr>
                        <a:t>內，裡面有溼地及豐富的生態資</a:t>
                      </a:r>
                    </a:p>
                    <a:p>
                      <a:r>
                        <a:rPr lang="zh-TW" altLang="en-US" sz="2000" b="0" i="0" u="none" strike="noStrike" kern="1200" baseline="0" dirty="0" smtClean="0">
                          <a:solidFill>
                            <a:schemeClr val="tx1"/>
                          </a:solidFill>
                          <a:latin typeface="+mn-lt"/>
                          <a:ea typeface="+mn-ea"/>
                          <a:cs typeface="+mn-cs"/>
                        </a:rPr>
                        <a:t>源，可以坐船遊覽由紅樹林交織成的綠色隧道，潮間帶的招潮蟹、彈塗魚與紅樹林，體會不一樣的大自然感受。</a:t>
                      </a:r>
                      <a:r>
                        <a:rPr lang="en-US" altLang="zh-TW" sz="2000" b="0" i="0" u="none" strike="noStrike" kern="1200" baseline="0" dirty="0" smtClean="0">
                          <a:solidFill>
                            <a:schemeClr val="tx1"/>
                          </a:solidFill>
                          <a:latin typeface="+mn-lt"/>
                          <a:ea typeface="+mn-ea"/>
                          <a:cs typeface="+mn-cs"/>
                        </a:rPr>
                        <a:t>&lt;/p&gt;</a:t>
                      </a:r>
                    </a:p>
                    <a:p>
                      <a:r>
                        <a:rPr lang="en-US" altLang="zh-TW" sz="2000" b="0" i="0" u="none" strike="noStrike" kern="1200" baseline="0" dirty="0" smtClean="0">
                          <a:solidFill>
                            <a:schemeClr val="tx1"/>
                          </a:solidFill>
                          <a:latin typeface="+mn-lt"/>
                          <a:ea typeface="+mn-ea"/>
                          <a:cs typeface="+mn-cs"/>
                        </a:rPr>
                        <a:t>&lt;/section&gt;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9625811"/>
                  </a:ext>
                </a:extLst>
              </a:tr>
            </a:tbl>
          </a:graphicData>
        </a:graphic>
      </p:graphicFrame>
    </p:spTree>
    <p:extLst>
      <p:ext uri="{BB962C8B-B14F-4D97-AF65-F5344CB8AC3E}">
        <p14:creationId xmlns:p14="http://schemas.microsoft.com/office/powerpoint/2010/main" val="14281659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7402" y="260648"/>
            <a:ext cx="8329803" cy="1080120"/>
          </a:xfrm>
        </p:spPr>
        <p:txBody>
          <a:bodyPr>
            <a:normAutofit fontScale="90000"/>
          </a:bodyPr>
          <a:lstStyle/>
          <a:p>
            <a:r>
              <a:rPr lang="en-US" altLang="zh-TW" dirty="0"/>
              <a:t>2-2-2</a:t>
            </a:r>
            <a:r>
              <a:rPr lang="zh-TW" altLang="en-US" dirty="0"/>
              <a:t>　插入圖片與超連結</a:t>
            </a:r>
            <a:br>
              <a:rPr lang="zh-TW" altLang="en-US" dirty="0"/>
            </a:br>
            <a:r>
              <a:rPr lang="zh-TW" altLang="en-US" sz="2700" dirty="0"/>
              <a:t>修改前</a:t>
            </a:r>
            <a:r>
              <a:rPr lang="en-US" altLang="zh-TW" sz="2700" dirty="0"/>
              <a:t>ch2\ch2-2-2-a.html</a:t>
            </a:r>
            <a:r>
              <a:rPr lang="zh-TW" altLang="en-US" sz="2700" dirty="0"/>
              <a:t>與修改後</a:t>
            </a:r>
            <a:r>
              <a:rPr lang="en-US" altLang="zh-TW" sz="2700" dirty="0"/>
              <a:t>ch2\ch2-2-2-b.html</a:t>
            </a:r>
            <a:endParaRPr lang="zh-TW" altLang="en-US" sz="2000"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26</a:t>
            </a:fld>
            <a:endParaRPr lang="zh-TW" altLang="en-US"/>
          </a:p>
        </p:txBody>
      </p:sp>
      <p:graphicFrame>
        <p:nvGraphicFramePr>
          <p:cNvPr id="6" name="表格 5"/>
          <p:cNvGraphicFramePr>
            <a:graphicFrameLocks noGrp="1"/>
          </p:cNvGraphicFramePr>
          <p:nvPr>
            <p:extLst>
              <p:ext uri="{D42A27DB-BD31-4B8C-83A1-F6EECF244321}">
                <p14:modId xmlns:p14="http://schemas.microsoft.com/office/powerpoint/2010/main" val="850895414"/>
              </p:ext>
            </p:extLst>
          </p:nvPr>
        </p:nvGraphicFramePr>
        <p:xfrm>
          <a:off x="107504" y="1268760"/>
          <a:ext cx="8786597" cy="6733416"/>
        </p:xfrm>
        <a:graphic>
          <a:graphicData uri="http://schemas.openxmlformats.org/drawingml/2006/table">
            <a:tbl>
              <a:tblPr firstRow="1" bandRow="1">
                <a:tableStyleId>{9D7B26C5-4107-4FEC-AEDC-1716B250A1EF}</a:tableStyleId>
              </a:tblPr>
              <a:tblGrid>
                <a:gridCol w="8786597">
                  <a:extLst>
                    <a:ext uri="{9D8B030D-6E8A-4147-A177-3AD203B41FA5}">
                      <a16:colId xmlns:a16="http://schemas.microsoft.com/office/drawing/2014/main" val="2567928064"/>
                    </a:ext>
                  </a:extLst>
                </a:gridCol>
              </a:tblGrid>
              <a:tr h="6733416">
                <a:tc>
                  <a:txBody>
                    <a:bodyPr/>
                    <a:lstStyle/>
                    <a:p>
                      <a:r>
                        <a:rPr lang="en-US" altLang="zh-TW" sz="1700" b="0" i="0" u="none" strike="noStrike" kern="1200" baseline="0" dirty="0" smtClean="0">
                          <a:solidFill>
                            <a:schemeClr val="tx1"/>
                          </a:solidFill>
                          <a:latin typeface="+mn-lt"/>
                          <a:ea typeface="+mn-ea"/>
                          <a:cs typeface="+mn-cs"/>
                        </a:rPr>
                        <a:t>&lt;section&gt;</a:t>
                      </a:r>
                    </a:p>
                    <a:p>
                      <a:r>
                        <a:rPr lang="en-US" altLang="zh-TW" sz="1700" b="0" i="0" u="none" strike="noStrike" kern="1200" baseline="0" dirty="0" smtClean="0">
                          <a:solidFill>
                            <a:schemeClr val="tx1"/>
                          </a:solidFill>
                          <a:latin typeface="+mn-lt"/>
                          <a:ea typeface="+mn-ea"/>
                          <a:cs typeface="+mn-cs"/>
                        </a:rPr>
                        <a:t>&lt;h2&gt;</a:t>
                      </a:r>
                      <a:r>
                        <a:rPr lang="zh-TW" altLang="en-US" sz="1700" b="0" i="0" u="none" strike="noStrike" kern="1200" baseline="0" dirty="0" smtClean="0">
                          <a:solidFill>
                            <a:schemeClr val="tx1"/>
                          </a:solidFill>
                          <a:latin typeface="+mn-lt"/>
                          <a:ea typeface="+mn-ea"/>
                          <a:cs typeface="+mn-cs"/>
                        </a:rPr>
                        <a:t>井仔腳瓦盤鹽田</a:t>
                      </a:r>
                      <a:r>
                        <a:rPr lang="en-US" altLang="zh-TW" sz="1700" b="0" i="0" u="none" strike="noStrike" kern="1200" baseline="0" dirty="0" smtClean="0">
                          <a:solidFill>
                            <a:schemeClr val="tx1"/>
                          </a:solidFill>
                          <a:latin typeface="+mn-lt"/>
                          <a:ea typeface="+mn-ea"/>
                          <a:cs typeface="+mn-cs"/>
                        </a:rPr>
                        <a:t>&lt;/h2&gt;</a:t>
                      </a:r>
                    </a:p>
                    <a:p>
                      <a:r>
                        <a:rPr lang="en-US" altLang="zh-TW" sz="1700" b="0" i="0" u="none" strike="noStrike" kern="1200" baseline="0" dirty="0" smtClean="0">
                          <a:solidFill>
                            <a:srgbClr val="FF0000"/>
                          </a:solidFill>
                          <a:latin typeface="+mn-lt"/>
                          <a:ea typeface="+mn-ea"/>
                          <a:cs typeface="+mn-cs"/>
                        </a:rPr>
                        <a:t>&lt;</a:t>
                      </a:r>
                      <a:r>
                        <a:rPr lang="en-US" altLang="zh-TW" sz="1700" b="0" i="0" u="none" strike="noStrike" kern="1200" baseline="0" dirty="0" err="1" smtClean="0">
                          <a:solidFill>
                            <a:srgbClr val="FF0000"/>
                          </a:solidFill>
                          <a:latin typeface="+mn-lt"/>
                          <a:ea typeface="+mn-ea"/>
                          <a:cs typeface="+mn-cs"/>
                        </a:rPr>
                        <a:t>img</a:t>
                      </a:r>
                      <a:r>
                        <a:rPr lang="en-US" altLang="zh-TW" sz="1700" b="0" i="0" u="none" strike="noStrike" kern="1200" baseline="0" dirty="0" smtClean="0">
                          <a:solidFill>
                            <a:srgbClr val="FF0000"/>
                          </a:solidFill>
                          <a:latin typeface="+mn-lt"/>
                          <a:ea typeface="+mn-ea"/>
                          <a:cs typeface="+mn-cs"/>
                        </a:rPr>
                        <a:t> </a:t>
                      </a:r>
                      <a:r>
                        <a:rPr lang="en-US" altLang="zh-TW" sz="1700" b="0" i="0" u="none" strike="noStrike" kern="1200" baseline="0" dirty="0" err="1" smtClean="0">
                          <a:solidFill>
                            <a:srgbClr val="FF0000"/>
                          </a:solidFill>
                          <a:latin typeface="+mn-lt"/>
                          <a:ea typeface="+mn-ea"/>
                          <a:cs typeface="+mn-cs"/>
                        </a:rPr>
                        <a:t>src</a:t>
                      </a:r>
                      <a:r>
                        <a:rPr lang="en-US" altLang="zh-TW" sz="1700" b="0" i="0" u="none" strike="noStrike" kern="1200" baseline="0" dirty="0" smtClean="0">
                          <a:solidFill>
                            <a:srgbClr val="FF0000"/>
                          </a:solidFill>
                          <a:latin typeface="+mn-lt"/>
                          <a:ea typeface="+mn-ea"/>
                          <a:cs typeface="+mn-cs"/>
                        </a:rPr>
                        <a:t>="</a:t>
                      </a:r>
                      <a:r>
                        <a:rPr lang="en-US" altLang="zh-TW" sz="1700" b="0" i="0" u="none" strike="noStrike" kern="1200" baseline="0" dirty="0" err="1" smtClean="0">
                          <a:solidFill>
                            <a:srgbClr val="FF0000"/>
                          </a:solidFill>
                          <a:latin typeface="+mn-lt"/>
                          <a:ea typeface="+mn-ea"/>
                          <a:cs typeface="+mn-cs"/>
                        </a:rPr>
                        <a:t>img</a:t>
                      </a:r>
                      <a:r>
                        <a:rPr lang="en-US" altLang="zh-TW" sz="1700" b="0" i="0" u="none" strike="noStrike" kern="1200" baseline="0" dirty="0" smtClean="0">
                          <a:solidFill>
                            <a:srgbClr val="FF0000"/>
                          </a:solidFill>
                          <a:latin typeface="+mn-lt"/>
                          <a:ea typeface="+mn-ea"/>
                          <a:cs typeface="+mn-cs"/>
                        </a:rPr>
                        <a:t>/2.jpg" height="200px"&gt;</a:t>
                      </a:r>
                    </a:p>
                    <a:p>
                      <a:r>
                        <a:rPr lang="en-US" altLang="zh-TW" sz="1700" b="0" i="0" u="none" strike="noStrike" kern="1200" baseline="0" dirty="0" smtClean="0">
                          <a:solidFill>
                            <a:schemeClr val="tx1"/>
                          </a:solidFill>
                          <a:latin typeface="+mn-lt"/>
                          <a:ea typeface="+mn-ea"/>
                          <a:cs typeface="+mn-cs"/>
                        </a:rPr>
                        <a:t>&lt;p&gt;</a:t>
                      </a:r>
                      <a:r>
                        <a:rPr lang="zh-TW" altLang="en-US" sz="1700" b="0" i="0" u="none" strike="noStrike" kern="1200" baseline="0" dirty="0" smtClean="0">
                          <a:solidFill>
                            <a:schemeClr val="tx1"/>
                          </a:solidFill>
                          <a:latin typeface="+mn-lt"/>
                          <a:ea typeface="+mn-ea"/>
                          <a:cs typeface="+mn-cs"/>
                        </a:rPr>
                        <a:t>井仔腳瓦盤鹽田是</a:t>
                      </a:r>
                      <a:r>
                        <a:rPr lang="en-US" altLang="zh-TW" sz="1700" b="0" i="0" u="none" strike="noStrike" kern="1200" baseline="0" dirty="0" smtClean="0">
                          <a:solidFill>
                            <a:srgbClr val="FF0000"/>
                          </a:solidFill>
                          <a:latin typeface="+mn-lt"/>
                          <a:ea typeface="+mn-ea"/>
                          <a:cs typeface="+mn-cs"/>
                        </a:rPr>
                        <a:t>&lt;strong&gt;</a:t>
                      </a:r>
                      <a:r>
                        <a:rPr lang="zh-TW" altLang="en-US" sz="1700" b="0" i="0" u="none" strike="noStrike" kern="1200" baseline="0" dirty="0" smtClean="0">
                          <a:solidFill>
                            <a:schemeClr val="tx1"/>
                          </a:solidFill>
                          <a:latin typeface="+mn-lt"/>
                          <a:ea typeface="+mn-ea"/>
                          <a:cs typeface="+mn-cs"/>
                        </a:rPr>
                        <a:t>北門</a:t>
                      </a:r>
                      <a:r>
                        <a:rPr lang="en-US" altLang="zh-TW" sz="1700" b="0" i="0" u="none" strike="noStrike" kern="1200" baseline="0" dirty="0" smtClean="0">
                          <a:solidFill>
                            <a:srgbClr val="FF0000"/>
                          </a:solidFill>
                          <a:latin typeface="+mn-lt"/>
                          <a:ea typeface="+mn-ea"/>
                          <a:cs typeface="+mn-cs"/>
                        </a:rPr>
                        <a:t>&lt;/strong&gt;</a:t>
                      </a:r>
                      <a:r>
                        <a:rPr lang="zh-TW" altLang="en-US" sz="1700" b="0" i="0" u="none" strike="noStrike" kern="1200" baseline="0" dirty="0" smtClean="0">
                          <a:solidFill>
                            <a:schemeClr val="tx1"/>
                          </a:solidFill>
                          <a:latin typeface="+mn-lt"/>
                          <a:ea typeface="+mn-ea"/>
                          <a:cs typeface="+mn-cs"/>
                        </a:rPr>
                        <a:t>的第一座鹽田，西元</a:t>
                      </a:r>
                      <a:r>
                        <a:rPr lang="en-US" altLang="zh-TW" sz="1700" b="0" i="0" u="none" strike="noStrike" kern="1200" baseline="0" dirty="0" smtClean="0">
                          <a:solidFill>
                            <a:schemeClr val="tx1"/>
                          </a:solidFill>
                          <a:latin typeface="+mn-lt"/>
                          <a:ea typeface="+mn-ea"/>
                          <a:cs typeface="+mn-cs"/>
                        </a:rPr>
                        <a:t>1818</a:t>
                      </a:r>
                      <a:r>
                        <a:rPr lang="zh-TW" altLang="en-US" sz="1700" b="0" i="0" u="none" strike="noStrike" kern="1200" baseline="0" dirty="0" smtClean="0">
                          <a:solidFill>
                            <a:schemeClr val="tx1"/>
                          </a:solidFill>
                          <a:latin typeface="+mn-lt"/>
                          <a:ea typeface="+mn-ea"/>
                          <a:cs typeface="+mn-cs"/>
                        </a:rPr>
                        <a:t>年開始曬鹽，因人工成本過高，在</a:t>
                      </a:r>
                      <a:r>
                        <a:rPr lang="en-US" altLang="zh-TW" sz="1700" b="0" i="0" u="none" strike="noStrike" kern="1200" baseline="0" dirty="0" smtClean="0">
                          <a:solidFill>
                            <a:schemeClr val="tx1"/>
                          </a:solidFill>
                          <a:latin typeface="+mn-lt"/>
                          <a:ea typeface="+mn-ea"/>
                          <a:cs typeface="+mn-cs"/>
                        </a:rPr>
                        <a:t>2002</a:t>
                      </a:r>
                      <a:r>
                        <a:rPr lang="zh-TW" altLang="en-US" sz="1700" b="0" i="0" u="none" strike="noStrike" kern="1200" baseline="0" dirty="0" smtClean="0">
                          <a:solidFill>
                            <a:schemeClr val="tx1"/>
                          </a:solidFill>
                          <a:latin typeface="+mn-lt"/>
                          <a:ea typeface="+mn-ea"/>
                          <a:cs typeface="+mn-cs"/>
                        </a:rPr>
                        <a:t>年停止曬鹽，鹽田漸漸荒廢，目前開發為觀光景點，遊客在此可體驗傳統曬鹽、挑鹽與收鹽。</a:t>
                      </a:r>
                      <a:r>
                        <a:rPr lang="en-US" altLang="zh-TW" sz="1700" b="0" i="0" u="none" strike="noStrike" kern="1200" baseline="0" dirty="0" smtClean="0">
                          <a:solidFill>
                            <a:schemeClr val="tx1"/>
                          </a:solidFill>
                          <a:latin typeface="+mn-lt"/>
                          <a:ea typeface="+mn-ea"/>
                          <a:cs typeface="+mn-cs"/>
                        </a:rPr>
                        <a:t>&lt;/p&gt;</a:t>
                      </a:r>
                    </a:p>
                    <a:p>
                      <a:r>
                        <a:rPr lang="en-US" altLang="zh-TW" sz="1700" b="0" i="0" u="none" strike="noStrike" kern="1200" baseline="0" dirty="0" smtClean="0">
                          <a:solidFill>
                            <a:schemeClr val="tx1"/>
                          </a:solidFill>
                          <a:latin typeface="+mn-lt"/>
                          <a:ea typeface="+mn-ea"/>
                          <a:cs typeface="+mn-cs"/>
                        </a:rPr>
                        <a:t>&lt;/section&gt;</a:t>
                      </a:r>
                    </a:p>
                    <a:p>
                      <a:r>
                        <a:rPr lang="en-US" altLang="zh-TW" sz="1700" b="0" i="0" u="none" strike="noStrike" kern="1200" baseline="0" dirty="0" smtClean="0">
                          <a:solidFill>
                            <a:schemeClr val="tx1"/>
                          </a:solidFill>
                          <a:latin typeface="+mn-lt"/>
                          <a:ea typeface="+mn-ea"/>
                          <a:cs typeface="+mn-cs"/>
                        </a:rPr>
                        <a:t>&lt;section&gt;</a:t>
                      </a:r>
                    </a:p>
                    <a:p>
                      <a:r>
                        <a:rPr lang="en-US" altLang="zh-TW" sz="1700" b="0" i="0" u="none" strike="noStrike" kern="1200" baseline="0" dirty="0" smtClean="0">
                          <a:solidFill>
                            <a:schemeClr val="tx1"/>
                          </a:solidFill>
                          <a:latin typeface="+mn-lt"/>
                          <a:ea typeface="+mn-ea"/>
                          <a:cs typeface="+mn-cs"/>
                        </a:rPr>
                        <a:t>&lt;h2&gt;</a:t>
                      </a:r>
                      <a:r>
                        <a:rPr lang="zh-TW" altLang="en-US" sz="1700" b="0" i="0" u="none" strike="noStrike" kern="1200" baseline="0" dirty="0" smtClean="0">
                          <a:solidFill>
                            <a:schemeClr val="tx1"/>
                          </a:solidFill>
                          <a:latin typeface="+mn-lt"/>
                          <a:ea typeface="+mn-ea"/>
                          <a:cs typeface="+mn-cs"/>
                        </a:rPr>
                        <a:t>赤崁樓</a:t>
                      </a:r>
                      <a:r>
                        <a:rPr lang="en-US" altLang="zh-TW" sz="1700" b="0" i="0" u="none" strike="noStrike" kern="1200" baseline="0" dirty="0" smtClean="0">
                          <a:solidFill>
                            <a:schemeClr val="tx1"/>
                          </a:solidFill>
                          <a:latin typeface="+mn-lt"/>
                          <a:ea typeface="+mn-ea"/>
                          <a:cs typeface="+mn-cs"/>
                        </a:rPr>
                        <a:t>&lt;/h2&gt;</a:t>
                      </a:r>
                    </a:p>
                    <a:p>
                      <a:r>
                        <a:rPr lang="en-US" altLang="zh-TW" sz="1700" b="0" i="0" u="none" strike="noStrike" kern="1200" baseline="0" dirty="0" smtClean="0">
                          <a:solidFill>
                            <a:srgbClr val="FF0000"/>
                          </a:solidFill>
                          <a:latin typeface="+mn-lt"/>
                          <a:ea typeface="+mn-ea"/>
                          <a:cs typeface="+mn-cs"/>
                        </a:rPr>
                        <a:t>&lt;</a:t>
                      </a:r>
                      <a:r>
                        <a:rPr lang="en-US" altLang="zh-TW" sz="1700" b="0" i="0" u="none" strike="noStrike" kern="1200" baseline="0" dirty="0" err="1" smtClean="0">
                          <a:solidFill>
                            <a:srgbClr val="FF0000"/>
                          </a:solidFill>
                          <a:latin typeface="+mn-lt"/>
                          <a:ea typeface="+mn-ea"/>
                          <a:cs typeface="+mn-cs"/>
                        </a:rPr>
                        <a:t>img</a:t>
                      </a:r>
                      <a:r>
                        <a:rPr lang="en-US" altLang="zh-TW" sz="1700" b="0" i="0" u="none" strike="noStrike" kern="1200" baseline="0" dirty="0" smtClean="0">
                          <a:solidFill>
                            <a:srgbClr val="FF0000"/>
                          </a:solidFill>
                          <a:latin typeface="+mn-lt"/>
                          <a:ea typeface="+mn-ea"/>
                          <a:cs typeface="+mn-cs"/>
                        </a:rPr>
                        <a:t> </a:t>
                      </a:r>
                      <a:r>
                        <a:rPr lang="en-US" altLang="zh-TW" sz="1700" b="0" i="0" u="none" strike="noStrike" kern="1200" baseline="0" dirty="0" err="1" smtClean="0">
                          <a:solidFill>
                            <a:srgbClr val="FF0000"/>
                          </a:solidFill>
                          <a:latin typeface="+mn-lt"/>
                          <a:ea typeface="+mn-ea"/>
                          <a:cs typeface="+mn-cs"/>
                        </a:rPr>
                        <a:t>src</a:t>
                      </a:r>
                      <a:r>
                        <a:rPr lang="en-US" altLang="zh-TW" sz="1700" b="0" i="0" u="none" strike="noStrike" kern="1200" baseline="0" dirty="0" smtClean="0">
                          <a:solidFill>
                            <a:srgbClr val="FF0000"/>
                          </a:solidFill>
                          <a:latin typeface="+mn-lt"/>
                          <a:ea typeface="+mn-ea"/>
                          <a:cs typeface="+mn-cs"/>
                        </a:rPr>
                        <a:t>="</a:t>
                      </a:r>
                      <a:r>
                        <a:rPr lang="en-US" altLang="zh-TW" sz="1700" b="0" i="0" u="none" strike="noStrike" kern="1200" baseline="0" dirty="0" err="1" smtClean="0">
                          <a:solidFill>
                            <a:srgbClr val="FF0000"/>
                          </a:solidFill>
                          <a:latin typeface="+mn-lt"/>
                          <a:ea typeface="+mn-ea"/>
                          <a:cs typeface="+mn-cs"/>
                        </a:rPr>
                        <a:t>img</a:t>
                      </a:r>
                      <a:r>
                        <a:rPr lang="en-US" altLang="zh-TW" sz="1700" b="0" i="0" u="none" strike="noStrike" kern="1200" baseline="0" dirty="0" smtClean="0">
                          <a:solidFill>
                            <a:srgbClr val="FF0000"/>
                          </a:solidFill>
                          <a:latin typeface="+mn-lt"/>
                          <a:ea typeface="+mn-ea"/>
                          <a:cs typeface="+mn-cs"/>
                        </a:rPr>
                        <a:t>/3.jpg" height="300px"&gt;</a:t>
                      </a:r>
                    </a:p>
                    <a:p>
                      <a:r>
                        <a:rPr lang="en-US" altLang="zh-TW" sz="1700" b="0" i="0" u="none" strike="noStrike" kern="1200" baseline="0" dirty="0" smtClean="0">
                          <a:solidFill>
                            <a:schemeClr val="tx1"/>
                          </a:solidFill>
                          <a:latin typeface="+mn-lt"/>
                          <a:ea typeface="+mn-ea"/>
                          <a:cs typeface="+mn-cs"/>
                        </a:rPr>
                        <a:t>&lt;p&gt;</a:t>
                      </a:r>
                      <a:r>
                        <a:rPr lang="zh-TW" altLang="en-US" sz="1700" b="0" i="0" u="none" strike="noStrike" kern="1200" baseline="0" dirty="0" smtClean="0">
                          <a:solidFill>
                            <a:schemeClr val="tx1"/>
                          </a:solidFill>
                          <a:latin typeface="+mn-lt"/>
                          <a:ea typeface="+mn-ea"/>
                          <a:cs typeface="+mn-cs"/>
                        </a:rPr>
                        <a:t>赤崁樓的前身為</a:t>
                      </a:r>
                      <a:r>
                        <a:rPr lang="en-US" altLang="zh-TW" sz="1700" b="0" i="0" u="none" strike="noStrike" kern="1200" baseline="0" dirty="0" smtClean="0">
                          <a:solidFill>
                            <a:schemeClr val="tx1"/>
                          </a:solidFill>
                          <a:latin typeface="+mn-lt"/>
                          <a:ea typeface="+mn-ea"/>
                          <a:cs typeface="+mn-cs"/>
                        </a:rPr>
                        <a:t>1653</a:t>
                      </a:r>
                      <a:r>
                        <a:rPr lang="zh-TW" altLang="en-US" sz="1700" b="0" i="0" u="none" strike="noStrike" kern="1200" baseline="0" dirty="0" smtClean="0">
                          <a:solidFill>
                            <a:schemeClr val="tx1"/>
                          </a:solidFill>
                          <a:latin typeface="+mn-lt"/>
                          <a:ea typeface="+mn-ea"/>
                          <a:cs typeface="+mn-cs"/>
                        </a:rPr>
                        <a:t>年荷蘭統治時期興建的</a:t>
                      </a:r>
                      <a:r>
                        <a:rPr lang="en-US" altLang="zh-TW" sz="1700" b="0" i="0" u="none" strike="noStrike" kern="1200" baseline="0" dirty="0" smtClean="0">
                          <a:solidFill>
                            <a:srgbClr val="FF0000"/>
                          </a:solidFill>
                          <a:latin typeface="+mn-lt"/>
                          <a:ea typeface="+mn-ea"/>
                          <a:cs typeface="+mn-cs"/>
                        </a:rPr>
                        <a:t>&lt;strong&gt;</a:t>
                      </a:r>
                      <a:r>
                        <a:rPr lang="zh-TW" altLang="en-US" sz="1700" b="0" i="0" u="none" strike="noStrike" kern="1200" baseline="0" dirty="0" smtClean="0">
                          <a:solidFill>
                            <a:schemeClr val="tx1"/>
                          </a:solidFill>
                          <a:latin typeface="+mn-lt"/>
                          <a:ea typeface="+mn-ea"/>
                          <a:cs typeface="+mn-cs"/>
                        </a:rPr>
                        <a:t>普羅民遮城</a:t>
                      </a:r>
                      <a:r>
                        <a:rPr lang="en-US" altLang="zh-TW" sz="1700" b="0" i="0" u="none" strike="noStrike" kern="1200" baseline="0" dirty="0" smtClean="0">
                          <a:solidFill>
                            <a:srgbClr val="FF0000"/>
                          </a:solidFill>
                          <a:latin typeface="+mn-lt"/>
                          <a:ea typeface="+mn-ea"/>
                          <a:cs typeface="+mn-cs"/>
                        </a:rPr>
                        <a:t>&lt;/strong&gt;</a:t>
                      </a:r>
                      <a:r>
                        <a:rPr lang="zh-TW" altLang="en-US" sz="1700" b="0" i="0" u="none" strike="noStrike" kern="1200" baseline="0" dirty="0" smtClean="0">
                          <a:solidFill>
                            <a:schemeClr val="tx1"/>
                          </a:solidFill>
                          <a:latin typeface="+mn-lt"/>
                          <a:ea typeface="+mn-ea"/>
                          <a:cs typeface="+mn-cs"/>
                        </a:rPr>
                        <a:t>，在地人稱為番仔樓，在清代已傾倒，而今日的赤崁樓，大部分是漢人在普羅民遮城遺跡上陸續興建的廟宇，包括海神廟與文昌閣。</a:t>
                      </a:r>
                      <a:r>
                        <a:rPr lang="en-US" altLang="zh-TW" sz="1700" b="0" i="0" u="none" strike="noStrike" kern="1200" baseline="0" dirty="0" smtClean="0">
                          <a:solidFill>
                            <a:schemeClr val="tx1"/>
                          </a:solidFill>
                          <a:latin typeface="+mn-lt"/>
                          <a:ea typeface="+mn-ea"/>
                          <a:cs typeface="+mn-cs"/>
                        </a:rPr>
                        <a:t>&lt;/p&gt;</a:t>
                      </a:r>
                    </a:p>
                    <a:p>
                      <a:r>
                        <a:rPr lang="en-US" altLang="zh-TW" sz="1700" b="0" i="0" u="none" strike="noStrike" kern="1200" baseline="0" dirty="0" smtClean="0">
                          <a:solidFill>
                            <a:schemeClr val="tx1"/>
                          </a:solidFill>
                          <a:latin typeface="+mn-lt"/>
                          <a:ea typeface="+mn-ea"/>
                          <a:cs typeface="+mn-cs"/>
                        </a:rPr>
                        <a:t>&lt;/section&gt;</a:t>
                      </a:r>
                    </a:p>
                    <a:p>
                      <a:r>
                        <a:rPr lang="en-US" altLang="zh-TW" sz="1700" b="0" i="0" u="none" strike="noStrike" kern="1200" baseline="0" dirty="0" smtClean="0">
                          <a:solidFill>
                            <a:schemeClr val="tx1"/>
                          </a:solidFill>
                          <a:latin typeface="+mn-lt"/>
                          <a:ea typeface="+mn-ea"/>
                          <a:cs typeface="+mn-cs"/>
                        </a:rPr>
                        <a:t>&lt;section&gt;</a:t>
                      </a:r>
                    </a:p>
                    <a:p>
                      <a:r>
                        <a:rPr lang="en-US" altLang="zh-TW" sz="1700" b="0" i="0" u="none" strike="noStrike" kern="1200" baseline="0" dirty="0" smtClean="0">
                          <a:solidFill>
                            <a:schemeClr val="tx1"/>
                          </a:solidFill>
                          <a:latin typeface="+mn-lt"/>
                          <a:ea typeface="+mn-ea"/>
                          <a:cs typeface="+mn-cs"/>
                        </a:rPr>
                        <a:t>&lt;h2&gt;</a:t>
                      </a:r>
                      <a:r>
                        <a:rPr lang="zh-TW" altLang="en-US" sz="1700" b="0" i="0" u="none" strike="noStrike" kern="1200" baseline="0" dirty="0" smtClean="0">
                          <a:solidFill>
                            <a:schemeClr val="tx1"/>
                          </a:solidFill>
                          <a:latin typeface="+mn-lt"/>
                          <a:ea typeface="+mn-ea"/>
                          <a:cs typeface="+mn-cs"/>
                        </a:rPr>
                        <a:t>台南孔廟</a:t>
                      </a:r>
                      <a:r>
                        <a:rPr lang="en-US" altLang="zh-TW" sz="1700" b="0" i="0" u="none" strike="noStrike" kern="1200" baseline="0" dirty="0" smtClean="0">
                          <a:solidFill>
                            <a:schemeClr val="tx1"/>
                          </a:solidFill>
                          <a:latin typeface="+mn-lt"/>
                          <a:ea typeface="+mn-ea"/>
                          <a:cs typeface="+mn-cs"/>
                        </a:rPr>
                        <a:t>&lt;/h2&gt;</a:t>
                      </a:r>
                    </a:p>
                    <a:p>
                      <a:r>
                        <a:rPr lang="en-US" altLang="zh-TW" sz="1700" b="0" i="0" u="none" strike="noStrike" kern="1200" baseline="0" dirty="0" smtClean="0">
                          <a:solidFill>
                            <a:srgbClr val="FF0000"/>
                          </a:solidFill>
                          <a:latin typeface="+mn-lt"/>
                          <a:ea typeface="+mn-ea"/>
                          <a:cs typeface="+mn-cs"/>
                        </a:rPr>
                        <a:t>&lt;</a:t>
                      </a:r>
                      <a:r>
                        <a:rPr lang="en-US" altLang="zh-TW" sz="1700" b="0" i="0" u="none" strike="noStrike" kern="1200" baseline="0" dirty="0" err="1" smtClean="0">
                          <a:solidFill>
                            <a:srgbClr val="FF0000"/>
                          </a:solidFill>
                          <a:latin typeface="+mn-lt"/>
                          <a:ea typeface="+mn-ea"/>
                          <a:cs typeface="+mn-cs"/>
                        </a:rPr>
                        <a:t>img</a:t>
                      </a:r>
                      <a:r>
                        <a:rPr lang="en-US" altLang="zh-TW" sz="1700" b="0" i="0" u="none" strike="noStrike" kern="1200" baseline="0" dirty="0" smtClean="0">
                          <a:solidFill>
                            <a:srgbClr val="FF0000"/>
                          </a:solidFill>
                          <a:latin typeface="+mn-lt"/>
                          <a:ea typeface="+mn-ea"/>
                          <a:cs typeface="+mn-cs"/>
                        </a:rPr>
                        <a:t> </a:t>
                      </a:r>
                      <a:r>
                        <a:rPr lang="en-US" altLang="zh-TW" sz="1700" b="0" i="0" u="none" strike="noStrike" kern="1200" baseline="0" dirty="0" err="1" smtClean="0">
                          <a:solidFill>
                            <a:srgbClr val="FF0000"/>
                          </a:solidFill>
                          <a:latin typeface="+mn-lt"/>
                          <a:ea typeface="+mn-ea"/>
                          <a:cs typeface="+mn-cs"/>
                        </a:rPr>
                        <a:t>src</a:t>
                      </a:r>
                      <a:r>
                        <a:rPr lang="en-US" altLang="zh-TW" sz="1700" b="0" i="0" u="none" strike="noStrike" kern="1200" baseline="0" dirty="0" smtClean="0">
                          <a:solidFill>
                            <a:srgbClr val="FF0000"/>
                          </a:solidFill>
                          <a:latin typeface="+mn-lt"/>
                          <a:ea typeface="+mn-ea"/>
                          <a:cs typeface="+mn-cs"/>
                        </a:rPr>
                        <a:t>="</a:t>
                      </a:r>
                      <a:r>
                        <a:rPr lang="en-US" altLang="zh-TW" sz="1700" b="0" i="0" u="none" strike="noStrike" kern="1200" baseline="0" dirty="0" err="1" smtClean="0">
                          <a:solidFill>
                            <a:srgbClr val="FF0000"/>
                          </a:solidFill>
                          <a:latin typeface="+mn-lt"/>
                          <a:ea typeface="+mn-ea"/>
                          <a:cs typeface="+mn-cs"/>
                        </a:rPr>
                        <a:t>img</a:t>
                      </a:r>
                      <a:r>
                        <a:rPr lang="en-US" altLang="zh-TW" sz="1700" b="0" i="0" u="none" strike="noStrike" kern="1200" baseline="0" dirty="0" smtClean="0">
                          <a:solidFill>
                            <a:srgbClr val="FF0000"/>
                          </a:solidFill>
                          <a:latin typeface="+mn-lt"/>
                          <a:ea typeface="+mn-ea"/>
                          <a:cs typeface="+mn-cs"/>
                        </a:rPr>
                        <a:t>/4.jpg" height="300px"&gt;</a:t>
                      </a:r>
                    </a:p>
                    <a:p>
                      <a:r>
                        <a:rPr lang="en-US" altLang="zh-TW" sz="1700" b="0" i="0" u="none" strike="noStrike" kern="1200" baseline="0" dirty="0" smtClean="0">
                          <a:solidFill>
                            <a:schemeClr val="tx1"/>
                          </a:solidFill>
                          <a:latin typeface="+mn-lt"/>
                          <a:ea typeface="+mn-ea"/>
                          <a:cs typeface="+mn-cs"/>
                        </a:rPr>
                        <a:t>&lt;p&gt;</a:t>
                      </a:r>
                      <a:r>
                        <a:rPr lang="zh-TW" altLang="en-US" sz="1700" b="0" i="0" u="none" strike="noStrike" kern="1200" baseline="0" dirty="0" smtClean="0">
                          <a:solidFill>
                            <a:schemeClr val="tx1"/>
                          </a:solidFill>
                          <a:latin typeface="+mn-lt"/>
                          <a:ea typeface="+mn-ea"/>
                          <a:cs typeface="+mn-cs"/>
                        </a:rPr>
                        <a:t>台南孔廟是台灣最早成立的孔廟，建於西元</a:t>
                      </a:r>
                      <a:r>
                        <a:rPr lang="en-US" altLang="zh-TW" sz="1700" b="0" i="0" u="none" strike="noStrike" kern="1200" baseline="0" dirty="0" smtClean="0">
                          <a:solidFill>
                            <a:schemeClr val="tx1"/>
                          </a:solidFill>
                          <a:latin typeface="+mn-lt"/>
                          <a:ea typeface="+mn-ea"/>
                          <a:cs typeface="+mn-cs"/>
                        </a:rPr>
                        <a:t>1665</a:t>
                      </a:r>
                      <a:r>
                        <a:rPr lang="zh-TW" altLang="en-US" sz="1700" b="0" i="0" u="none" strike="noStrike" kern="1200" baseline="0" dirty="0" smtClean="0">
                          <a:solidFill>
                            <a:schemeClr val="tx1"/>
                          </a:solidFill>
                          <a:latin typeface="+mn-lt"/>
                          <a:ea typeface="+mn-ea"/>
                          <a:cs typeface="+mn-cs"/>
                        </a:rPr>
                        <a:t>年，是臺灣最早的孔廟。清朝時招收學生入學，因此稱作「</a:t>
                      </a:r>
                      <a:r>
                        <a:rPr lang="en-US" altLang="zh-TW" sz="1700" b="0" i="0" u="none" strike="noStrike" kern="1200" baseline="0" dirty="0" smtClean="0">
                          <a:solidFill>
                            <a:srgbClr val="FF0000"/>
                          </a:solidFill>
                          <a:latin typeface="+mn-lt"/>
                          <a:ea typeface="+mn-ea"/>
                          <a:cs typeface="+mn-cs"/>
                        </a:rPr>
                        <a:t>&lt;strong&gt;</a:t>
                      </a:r>
                      <a:r>
                        <a:rPr lang="zh-TW" altLang="en-US" sz="1700" b="0" i="0" u="none" strike="noStrike" kern="1200" baseline="0" dirty="0" smtClean="0">
                          <a:solidFill>
                            <a:schemeClr val="tx1"/>
                          </a:solidFill>
                          <a:latin typeface="+mn-lt"/>
                          <a:ea typeface="+mn-ea"/>
                          <a:cs typeface="+mn-cs"/>
                        </a:rPr>
                        <a:t>全臺首學</a:t>
                      </a:r>
                      <a:r>
                        <a:rPr lang="en-US" altLang="zh-TW" sz="1700" b="0" i="0" u="none" strike="noStrike" kern="1200" baseline="0" dirty="0" smtClean="0">
                          <a:solidFill>
                            <a:srgbClr val="FF0000"/>
                          </a:solidFill>
                          <a:latin typeface="+mn-lt"/>
                          <a:ea typeface="+mn-ea"/>
                          <a:cs typeface="+mn-cs"/>
                        </a:rPr>
                        <a:t>&lt;/strong&gt;</a:t>
                      </a:r>
                      <a:r>
                        <a:rPr lang="zh-TW" altLang="en-US" sz="1700" b="0" i="0" u="none" strike="noStrike" kern="1200" baseline="0" dirty="0" smtClean="0">
                          <a:solidFill>
                            <a:schemeClr val="tx1"/>
                          </a:solidFill>
                          <a:latin typeface="+mn-lt"/>
                          <a:ea typeface="+mn-ea"/>
                          <a:cs typeface="+mn-cs"/>
                        </a:rPr>
                        <a:t>」。</a:t>
                      </a:r>
                      <a:r>
                        <a:rPr lang="en-US" altLang="zh-TW" sz="1700" b="0" i="0" u="none" strike="noStrike" kern="1200" baseline="0" dirty="0" smtClean="0">
                          <a:solidFill>
                            <a:schemeClr val="tx1"/>
                          </a:solidFill>
                          <a:latin typeface="+mn-lt"/>
                          <a:ea typeface="+mn-ea"/>
                          <a:cs typeface="+mn-cs"/>
                        </a:rPr>
                        <a:t>&lt;/p&gt;</a:t>
                      </a:r>
                    </a:p>
                    <a:p>
                      <a:r>
                        <a:rPr lang="en-US" altLang="zh-TW" sz="1700" b="0" i="0" u="none" strike="noStrike" kern="1200" baseline="0" dirty="0" smtClean="0">
                          <a:solidFill>
                            <a:schemeClr val="tx1"/>
                          </a:solidFill>
                          <a:latin typeface="+mn-lt"/>
                          <a:ea typeface="+mn-ea"/>
                          <a:cs typeface="+mn-cs"/>
                        </a:rPr>
                        <a:t>&lt;/section&gt;</a:t>
                      </a:r>
                      <a:endParaRPr lang="zh-TW" altLang="en-US" sz="17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9625811"/>
                  </a:ext>
                </a:extLst>
              </a:tr>
            </a:tbl>
          </a:graphicData>
        </a:graphic>
      </p:graphicFrame>
    </p:spTree>
    <p:extLst>
      <p:ext uri="{BB962C8B-B14F-4D97-AF65-F5344CB8AC3E}">
        <p14:creationId xmlns:p14="http://schemas.microsoft.com/office/powerpoint/2010/main" val="350188937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7403" y="192413"/>
            <a:ext cx="8329803" cy="1440160"/>
          </a:xfrm>
        </p:spPr>
        <p:txBody>
          <a:bodyPr>
            <a:normAutofit fontScale="90000"/>
          </a:bodyPr>
          <a:lstStyle/>
          <a:p>
            <a:r>
              <a:rPr lang="en-US" altLang="zh-TW" dirty="0"/>
              <a:t>2-2-2</a:t>
            </a:r>
            <a:r>
              <a:rPr lang="zh-TW" altLang="en-US" dirty="0"/>
              <a:t>　插入圖片與超連結</a:t>
            </a:r>
            <a:br>
              <a:rPr lang="zh-TW" altLang="en-US" dirty="0"/>
            </a:br>
            <a:r>
              <a:rPr lang="zh-TW" altLang="en-US" sz="2700" dirty="0"/>
              <a:t>修改前</a:t>
            </a:r>
            <a:r>
              <a:rPr lang="en-US" altLang="zh-TW" sz="2700" dirty="0"/>
              <a:t>ch2\ch2-2-2-a.html</a:t>
            </a:r>
            <a:r>
              <a:rPr lang="zh-TW" altLang="en-US" sz="2700" dirty="0"/>
              <a:t>與修改後</a:t>
            </a:r>
            <a:r>
              <a:rPr lang="en-US" altLang="zh-TW" sz="2700" dirty="0"/>
              <a:t>ch2\ch2-2-2-b.html</a:t>
            </a:r>
            <a:endParaRPr lang="zh-TW" altLang="en-US" sz="2000" dirty="0"/>
          </a:p>
        </p:txBody>
      </p:sp>
      <p:sp>
        <p:nvSpPr>
          <p:cNvPr id="3" name="內容版面配置區 2"/>
          <p:cNvSpPr>
            <a:spLocks noGrp="1"/>
          </p:cNvSpPr>
          <p:nvPr>
            <p:ph idx="1"/>
          </p:nvPr>
        </p:nvSpPr>
        <p:spPr>
          <a:xfrm>
            <a:off x="479512" y="1556792"/>
            <a:ext cx="8085584" cy="4133448"/>
          </a:xfrm>
        </p:spPr>
        <p:txBody>
          <a:bodyPr>
            <a:normAutofit/>
          </a:bodyPr>
          <a:lstStyle/>
          <a:p>
            <a:r>
              <a:rPr lang="zh-TW" altLang="en-US" sz="2400" dirty="0" smtClean="0"/>
              <a:t>。</a:t>
            </a:r>
            <a:endParaRPr lang="zh-TW" altLang="en-US" sz="1800"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27</a:t>
            </a:fld>
            <a:endParaRPr lang="zh-TW" altLang="en-US"/>
          </a:p>
        </p:txBody>
      </p:sp>
      <p:pic>
        <p:nvPicPr>
          <p:cNvPr id="6" name="圖片 5"/>
          <p:cNvPicPr>
            <a:picLocks noChangeAspect="1"/>
          </p:cNvPicPr>
          <p:nvPr/>
        </p:nvPicPr>
        <p:blipFill>
          <a:blip r:embed="rId2"/>
          <a:stretch>
            <a:fillRect/>
          </a:stretch>
        </p:blipFill>
        <p:spPr>
          <a:xfrm>
            <a:off x="2483768" y="1556792"/>
            <a:ext cx="3744416" cy="4541988"/>
          </a:xfrm>
          <a:prstGeom prst="rect">
            <a:avLst/>
          </a:prstGeom>
        </p:spPr>
      </p:pic>
    </p:spTree>
    <p:extLst>
      <p:ext uri="{BB962C8B-B14F-4D97-AF65-F5344CB8AC3E}">
        <p14:creationId xmlns:p14="http://schemas.microsoft.com/office/powerpoint/2010/main" val="253069054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7403" y="192413"/>
            <a:ext cx="8329803" cy="1440160"/>
          </a:xfrm>
        </p:spPr>
        <p:txBody>
          <a:bodyPr>
            <a:normAutofit fontScale="90000"/>
          </a:bodyPr>
          <a:lstStyle/>
          <a:p>
            <a:r>
              <a:rPr lang="en-US" altLang="zh-TW" dirty="0"/>
              <a:t>2-2-2</a:t>
            </a:r>
            <a:r>
              <a:rPr lang="zh-TW" altLang="en-US" dirty="0"/>
              <a:t>　插入圖片與超連結</a:t>
            </a:r>
            <a:br>
              <a:rPr lang="zh-TW" altLang="en-US" dirty="0"/>
            </a:br>
            <a:r>
              <a:rPr lang="zh-TW" altLang="en-US" sz="2700" dirty="0"/>
              <a:t>修改前</a:t>
            </a:r>
            <a:r>
              <a:rPr lang="en-US" altLang="zh-TW" sz="2700" dirty="0"/>
              <a:t>ch2\ch2-2-2-a.html</a:t>
            </a:r>
            <a:r>
              <a:rPr lang="zh-TW" altLang="en-US" sz="2700" dirty="0"/>
              <a:t>與修改後</a:t>
            </a:r>
            <a:r>
              <a:rPr lang="en-US" altLang="zh-TW" sz="2700" dirty="0"/>
              <a:t>ch2\ch2-2-2-b.html</a:t>
            </a:r>
            <a:endParaRPr lang="zh-TW" altLang="en-US" sz="2000"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9735" y="1412776"/>
            <a:ext cx="8085138" cy="1672787"/>
          </a:xfrm>
        </p:spPr>
      </p:pic>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28</a:t>
            </a:fld>
            <a:endParaRPr lang="zh-TW" altLang="en-US"/>
          </a:p>
        </p:txBody>
      </p:sp>
      <p:graphicFrame>
        <p:nvGraphicFramePr>
          <p:cNvPr id="6" name="表格 5"/>
          <p:cNvGraphicFramePr>
            <a:graphicFrameLocks noGrp="1"/>
          </p:cNvGraphicFramePr>
          <p:nvPr>
            <p:extLst>
              <p:ext uri="{D42A27DB-BD31-4B8C-83A1-F6EECF244321}">
                <p14:modId xmlns:p14="http://schemas.microsoft.com/office/powerpoint/2010/main" val="840908065"/>
              </p:ext>
            </p:extLst>
          </p:nvPr>
        </p:nvGraphicFramePr>
        <p:xfrm>
          <a:off x="539552" y="2996952"/>
          <a:ext cx="8280920" cy="3749040"/>
        </p:xfrm>
        <a:graphic>
          <a:graphicData uri="http://schemas.openxmlformats.org/drawingml/2006/table">
            <a:tbl>
              <a:tblPr firstRow="1" bandRow="1">
                <a:tableStyleId>{9D7B26C5-4107-4FEC-AEDC-1716B250A1EF}</a:tableStyleId>
              </a:tblPr>
              <a:tblGrid>
                <a:gridCol w="8280920">
                  <a:extLst>
                    <a:ext uri="{9D8B030D-6E8A-4147-A177-3AD203B41FA5}">
                      <a16:colId xmlns:a16="http://schemas.microsoft.com/office/drawing/2014/main" val="2567928064"/>
                    </a:ext>
                  </a:extLst>
                </a:gridCol>
              </a:tblGrid>
              <a:tr h="2808312">
                <a:tc>
                  <a:txBody>
                    <a:bodyPr/>
                    <a:lstStyle/>
                    <a:p>
                      <a:r>
                        <a:rPr lang="en-US" altLang="zh-TW" sz="1600" b="0" i="0" u="none" strike="noStrike" kern="1200" baseline="0" dirty="0" smtClean="0">
                          <a:solidFill>
                            <a:schemeClr val="tx1"/>
                          </a:solidFill>
                          <a:latin typeface="+mn-lt"/>
                          <a:ea typeface="+mn-ea"/>
                          <a:cs typeface="+mn-cs"/>
                        </a:rPr>
                        <a:t>&lt;div&gt;</a:t>
                      </a:r>
                    </a:p>
                    <a:p>
                      <a:r>
                        <a:rPr lang="en-US" altLang="zh-TW" sz="1600" b="0" i="0" u="none" strike="noStrike" kern="1200" baseline="0" dirty="0" smtClean="0">
                          <a:solidFill>
                            <a:schemeClr val="tx1"/>
                          </a:solidFill>
                          <a:latin typeface="+mn-lt"/>
                          <a:ea typeface="+mn-ea"/>
                          <a:cs typeface="+mn-cs"/>
                        </a:rPr>
                        <a:t>&lt;h1&gt;</a:t>
                      </a:r>
                      <a:r>
                        <a:rPr lang="zh-TW" altLang="en-US" sz="1600" b="0" i="0" u="none" strike="noStrike" kern="1200" baseline="0" dirty="0" smtClean="0">
                          <a:solidFill>
                            <a:schemeClr val="tx1"/>
                          </a:solidFill>
                          <a:latin typeface="+mn-lt"/>
                          <a:ea typeface="+mn-ea"/>
                          <a:cs typeface="+mn-cs"/>
                        </a:rPr>
                        <a:t>台南景點介紹</a:t>
                      </a:r>
                      <a:r>
                        <a:rPr lang="en-US" altLang="zh-TW" sz="1600" b="0" i="0" u="none" strike="noStrike" kern="1200" baseline="0" dirty="0" smtClean="0">
                          <a:solidFill>
                            <a:schemeClr val="tx1"/>
                          </a:solidFill>
                          <a:latin typeface="+mn-lt"/>
                          <a:ea typeface="+mn-ea"/>
                          <a:cs typeface="+mn-cs"/>
                        </a:rPr>
                        <a:t>&lt;/h1&gt;</a:t>
                      </a:r>
                    </a:p>
                    <a:p>
                      <a:r>
                        <a:rPr lang="en-US" altLang="zh-TW" sz="1600" b="0" i="0" u="none" strike="noStrike" kern="1200" baseline="0" dirty="0" smtClean="0">
                          <a:solidFill>
                            <a:schemeClr val="tx1"/>
                          </a:solidFill>
                          <a:latin typeface="+mn-lt"/>
                          <a:ea typeface="+mn-ea"/>
                          <a:cs typeface="+mn-cs"/>
                        </a:rPr>
                        <a:t>&lt;</a:t>
                      </a:r>
                      <a:r>
                        <a:rPr lang="en-US" altLang="zh-TW" sz="1600" b="0" i="0" u="none" strike="noStrike" kern="1200" baseline="0" dirty="0" err="1" smtClean="0">
                          <a:solidFill>
                            <a:schemeClr val="tx1"/>
                          </a:solidFill>
                          <a:latin typeface="+mn-lt"/>
                          <a:ea typeface="+mn-ea"/>
                          <a:cs typeface="+mn-cs"/>
                        </a:rPr>
                        <a:t>ul</a:t>
                      </a:r>
                      <a:r>
                        <a:rPr lang="en-US" altLang="zh-TW" sz="1600" b="0" i="0" u="none" strike="noStrike" kern="1200" baseline="0" dirty="0" smtClean="0">
                          <a:solidFill>
                            <a:schemeClr val="tx1"/>
                          </a:solidFill>
                          <a:latin typeface="+mn-lt"/>
                          <a:ea typeface="+mn-ea"/>
                          <a:cs typeface="+mn-cs"/>
                        </a:rPr>
                        <a:t>&gt;</a:t>
                      </a:r>
                    </a:p>
                    <a:p>
                      <a:r>
                        <a:rPr lang="en-US" altLang="zh-TW" sz="1600" b="0" i="0" u="none" strike="noStrike" kern="1200" baseline="0" dirty="0" smtClean="0">
                          <a:solidFill>
                            <a:schemeClr val="tx1"/>
                          </a:solidFill>
                          <a:latin typeface="+mn-lt"/>
                          <a:ea typeface="+mn-ea"/>
                          <a:cs typeface="+mn-cs"/>
                        </a:rPr>
                        <a:t>&lt;li&gt;</a:t>
                      </a:r>
                      <a:r>
                        <a:rPr lang="en-US" altLang="zh-TW" sz="1600" b="0" i="0" u="none" strike="noStrike" kern="1200" baseline="0" dirty="0" smtClean="0">
                          <a:solidFill>
                            <a:srgbClr val="FF0000"/>
                          </a:solidFill>
                          <a:latin typeface="+mn-lt"/>
                          <a:ea typeface="+mn-ea"/>
                          <a:cs typeface="+mn-cs"/>
                        </a:rPr>
                        <a:t>&lt;a </a:t>
                      </a:r>
                      <a:r>
                        <a:rPr lang="en-US" altLang="zh-TW" sz="1600" b="0" i="0" u="none" strike="noStrike" kern="1200" baseline="0" dirty="0" err="1" smtClean="0">
                          <a:solidFill>
                            <a:srgbClr val="FF0000"/>
                          </a:solidFill>
                          <a:latin typeface="+mn-lt"/>
                          <a:ea typeface="+mn-ea"/>
                          <a:cs typeface="+mn-cs"/>
                        </a:rPr>
                        <a:t>href</a:t>
                      </a:r>
                      <a:r>
                        <a:rPr lang="en-US" altLang="zh-TW" sz="1600" b="0" i="0" u="none" strike="noStrike" kern="1200" baseline="0" dirty="0" smtClean="0">
                          <a:solidFill>
                            <a:srgbClr val="FF0000"/>
                          </a:solidFill>
                          <a:latin typeface="+mn-lt"/>
                          <a:ea typeface="+mn-ea"/>
                          <a:cs typeface="+mn-cs"/>
                        </a:rPr>
                        <a:t>="#1"&gt;</a:t>
                      </a:r>
                      <a:r>
                        <a:rPr lang="zh-TW" altLang="en-US" sz="1600" b="0" i="0" u="none" strike="noStrike" kern="1200" baseline="0" dirty="0" smtClean="0">
                          <a:solidFill>
                            <a:schemeClr val="tx1"/>
                          </a:solidFill>
                          <a:latin typeface="+mn-lt"/>
                          <a:ea typeface="+mn-ea"/>
                          <a:cs typeface="+mn-cs"/>
                        </a:rPr>
                        <a:t>四草綠色隧道</a:t>
                      </a:r>
                      <a:r>
                        <a:rPr lang="en-US" altLang="zh-TW" sz="1600" b="0" i="0" u="none" strike="noStrike" kern="1200" baseline="0" dirty="0" smtClean="0">
                          <a:solidFill>
                            <a:srgbClr val="FF0000"/>
                          </a:solidFill>
                          <a:latin typeface="+mn-lt"/>
                          <a:ea typeface="+mn-ea"/>
                          <a:cs typeface="+mn-cs"/>
                        </a:rPr>
                        <a:t>&lt;/a&gt;</a:t>
                      </a:r>
                      <a:r>
                        <a:rPr lang="en-US" altLang="zh-TW" sz="1600" b="0" i="0" u="none" strike="noStrike" kern="1200" baseline="0" dirty="0" smtClean="0">
                          <a:solidFill>
                            <a:schemeClr val="tx1"/>
                          </a:solidFill>
                          <a:latin typeface="+mn-lt"/>
                          <a:ea typeface="+mn-ea"/>
                          <a:cs typeface="+mn-cs"/>
                        </a:rPr>
                        <a:t>&lt;/li&gt;</a:t>
                      </a:r>
                    </a:p>
                    <a:p>
                      <a:r>
                        <a:rPr lang="en-US" altLang="zh-TW" sz="1600" b="0" i="0" u="none" strike="noStrike" kern="1200" baseline="0" dirty="0" smtClean="0">
                          <a:solidFill>
                            <a:schemeClr val="tx1"/>
                          </a:solidFill>
                          <a:latin typeface="+mn-lt"/>
                          <a:ea typeface="+mn-ea"/>
                          <a:cs typeface="+mn-cs"/>
                        </a:rPr>
                        <a:t>&lt;li&gt;</a:t>
                      </a:r>
                      <a:r>
                        <a:rPr lang="en-US" altLang="zh-TW" sz="1600" b="0" i="0" u="none" strike="noStrike" kern="1200" baseline="0" dirty="0" smtClean="0">
                          <a:solidFill>
                            <a:srgbClr val="FF0000"/>
                          </a:solidFill>
                          <a:latin typeface="+mn-lt"/>
                          <a:ea typeface="+mn-ea"/>
                          <a:cs typeface="+mn-cs"/>
                        </a:rPr>
                        <a:t>&lt;a </a:t>
                      </a:r>
                      <a:r>
                        <a:rPr lang="en-US" altLang="zh-TW" sz="1600" b="0" i="0" u="none" strike="noStrike" kern="1200" baseline="0" dirty="0" err="1" smtClean="0">
                          <a:solidFill>
                            <a:srgbClr val="FF0000"/>
                          </a:solidFill>
                          <a:latin typeface="+mn-lt"/>
                          <a:ea typeface="+mn-ea"/>
                          <a:cs typeface="+mn-cs"/>
                        </a:rPr>
                        <a:t>href</a:t>
                      </a:r>
                      <a:r>
                        <a:rPr lang="en-US" altLang="zh-TW" sz="1600" b="0" i="0" u="none" strike="noStrike" kern="1200" baseline="0" dirty="0" smtClean="0">
                          <a:solidFill>
                            <a:srgbClr val="FF0000"/>
                          </a:solidFill>
                          <a:latin typeface="+mn-lt"/>
                          <a:ea typeface="+mn-ea"/>
                          <a:cs typeface="+mn-cs"/>
                        </a:rPr>
                        <a:t>="#2"&gt;</a:t>
                      </a:r>
                      <a:r>
                        <a:rPr lang="zh-TW" altLang="en-US" sz="1600" b="0" i="0" u="none" strike="noStrike" kern="1200" baseline="0" dirty="0" smtClean="0">
                          <a:solidFill>
                            <a:schemeClr val="tx1"/>
                          </a:solidFill>
                          <a:latin typeface="+mn-lt"/>
                          <a:ea typeface="+mn-ea"/>
                          <a:cs typeface="+mn-cs"/>
                        </a:rPr>
                        <a:t>井仔腳瓦盤鹽田</a:t>
                      </a:r>
                      <a:r>
                        <a:rPr lang="en-US" altLang="zh-TW" sz="1600" b="0" i="0" u="none" strike="noStrike" kern="1200" baseline="0" dirty="0" smtClean="0">
                          <a:solidFill>
                            <a:srgbClr val="FF0000"/>
                          </a:solidFill>
                          <a:latin typeface="+mn-lt"/>
                          <a:ea typeface="+mn-ea"/>
                          <a:cs typeface="+mn-cs"/>
                        </a:rPr>
                        <a:t>&lt;/a&gt;</a:t>
                      </a:r>
                      <a:r>
                        <a:rPr lang="en-US" altLang="zh-TW" sz="1600" b="0" i="0" u="none" strike="noStrike" kern="1200" baseline="0" dirty="0" smtClean="0">
                          <a:solidFill>
                            <a:schemeClr val="tx1"/>
                          </a:solidFill>
                          <a:latin typeface="+mn-lt"/>
                          <a:ea typeface="+mn-ea"/>
                          <a:cs typeface="+mn-cs"/>
                        </a:rPr>
                        <a:t>&lt;/li&gt;</a:t>
                      </a:r>
                    </a:p>
                    <a:p>
                      <a:r>
                        <a:rPr lang="en-US" altLang="zh-TW" sz="1600" b="0" i="0" u="none" strike="noStrike" kern="1200" baseline="0" dirty="0" smtClean="0">
                          <a:solidFill>
                            <a:schemeClr val="tx1"/>
                          </a:solidFill>
                          <a:latin typeface="+mn-lt"/>
                          <a:ea typeface="+mn-ea"/>
                          <a:cs typeface="+mn-cs"/>
                        </a:rPr>
                        <a:t>&lt;li&gt;</a:t>
                      </a:r>
                      <a:r>
                        <a:rPr lang="en-US" altLang="zh-TW" sz="1600" b="0" i="0" u="none" strike="noStrike" kern="1200" baseline="0" dirty="0" smtClean="0">
                          <a:solidFill>
                            <a:srgbClr val="FF0000"/>
                          </a:solidFill>
                          <a:latin typeface="+mn-lt"/>
                          <a:ea typeface="+mn-ea"/>
                          <a:cs typeface="+mn-cs"/>
                        </a:rPr>
                        <a:t>&lt;a </a:t>
                      </a:r>
                      <a:r>
                        <a:rPr lang="en-US" altLang="zh-TW" sz="1600" b="0" i="0" u="none" strike="noStrike" kern="1200" baseline="0" dirty="0" err="1" smtClean="0">
                          <a:solidFill>
                            <a:srgbClr val="FF0000"/>
                          </a:solidFill>
                          <a:latin typeface="+mn-lt"/>
                          <a:ea typeface="+mn-ea"/>
                          <a:cs typeface="+mn-cs"/>
                        </a:rPr>
                        <a:t>href</a:t>
                      </a:r>
                      <a:r>
                        <a:rPr lang="en-US" altLang="zh-TW" sz="1600" b="0" i="0" u="none" strike="noStrike" kern="1200" baseline="0" dirty="0" smtClean="0">
                          <a:solidFill>
                            <a:srgbClr val="FF0000"/>
                          </a:solidFill>
                          <a:latin typeface="+mn-lt"/>
                          <a:ea typeface="+mn-ea"/>
                          <a:cs typeface="+mn-cs"/>
                        </a:rPr>
                        <a:t>="#3"&gt;</a:t>
                      </a:r>
                      <a:r>
                        <a:rPr lang="zh-TW" altLang="en-US" sz="1600" b="0" i="0" u="none" strike="noStrike" kern="1200" baseline="0" dirty="0" smtClean="0">
                          <a:solidFill>
                            <a:schemeClr val="tx1"/>
                          </a:solidFill>
                          <a:latin typeface="+mn-lt"/>
                          <a:ea typeface="+mn-ea"/>
                          <a:cs typeface="+mn-cs"/>
                        </a:rPr>
                        <a:t>赤崁樓</a:t>
                      </a:r>
                      <a:r>
                        <a:rPr lang="en-US" altLang="zh-TW" sz="1600" b="0" i="0" u="none" strike="noStrike" kern="1200" baseline="0" dirty="0" smtClean="0">
                          <a:solidFill>
                            <a:srgbClr val="FF0000"/>
                          </a:solidFill>
                          <a:latin typeface="+mn-lt"/>
                          <a:ea typeface="+mn-ea"/>
                          <a:cs typeface="+mn-cs"/>
                        </a:rPr>
                        <a:t>&lt;/a&gt;</a:t>
                      </a:r>
                      <a:r>
                        <a:rPr lang="en-US" altLang="zh-TW" sz="1600" b="0" i="0" u="none" strike="noStrike" kern="1200" baseline="0" dirty="0" smtClean="0">
                          <a:solidFill>
                            <a:schemeClr val="tx1"/>
                          </a:solidFill>
                          <a:latin typeface="+mn-lt"/>
                          <a:ea typeface="+mn-ea"/>
                          <a:cs typeface="+mn-cs"/>
                        </a:rPr>
                        <a:t>&lt;/li&gt;</a:t>
                      </a:r>
                    </a:p>
                    <a:p>
                      <a:r>
                        <a:rPr lang="en-US" altLang="zh-TW" sz="1600" b="0" i="0" u="none" strike="noStrike" kern="1200" baseline="0" dirty="0" smtClean="0">
                          <a:solidFill>
                            <a:schemeClr val="tx1"/>
                          </a:solidFill>
                          <a:latin typeface="+mn-lt"/>
                          <a:ea typeface="+mn-ea"/>
                          <a:cs typeface="+mn-cs"/>
                        </a:rPr>
                        <a:t>&lt;li&gt;</a:t>
                      </a:r>
                      <a:r>
                        <a:rPr lang="en-US" altLang="zh-TW" sz="1600" b="0" i="0" u="none" strike="noStrike" kern="1200" baseline="0" dirty="0" smtClean="0">
                          <a:solidFill>
                            <a:srgbClr val="FF0000"/>
                          </a:solidFill>
                          <a:latin typeface="+mn-lt"/>
                          <a:ea typeface="+mn-ea"/>
                          <a:cs typeface="+mn-cs"/>
                        </a:rPr>
                        <a:t>&lt;a </a:t>
                      </a:r>
                      <a:r>
                        <a:rPr lang="en-US" altLang="zh-TW" sz="1600" b="0" i="0" u="none" strike="noStrike" kern="1200" baseline="0" dirty="0" err="1" smtClean="0">
                          <a:solidFill>
                            <a:srgbClr val="FF0000"/>
                          </a:solidFill>
                          <a:latin typeface="+mn-lt"/>
                          <a:ea typeface="+mn-ea"/>
                          <a:cs typeface="+mn-cs"/>
                        </a:rPr>
                        <a:t>href</a:t>
                      </a:r>
                      <a:r>
                        <a:rPr lang="en-US" altLang="zh-TW" sz="1600" b="0" i="0" u="none" strike="noStrike" kern="1200" baseline="0" dirty="0" smtClean="0">
                          <a:solidFill>
                            <a:srgbClr val="FF0000"/>
                          </a:solidFill>
                          <a:latin typeface="+mn-lt"/>
                          <a:ea typeface="+mn-ea"/>
                          <a:cs typeface="+mn-cs"/>
                        </a:rPr>
                        <a:t>="#4"&gt;</a:t>
                      </a:r>
                      <a:r>
                        <a:rPr lang="zh-TW" altLang="en-US" sz="1600" b="0" i="0" u="none" strike="noStrike" kern="1200" baseline="0" dirty="0" smtClean="0">
                          <a:solidFill>
                            <a:schemeClr val="tx1"/>
                          </a:solidFill>
                          <a:latin typeface="+mn-lt"/>
                          <a:ea typeface="+mn-ea"/>
                          <a:cs typeface="+mn-cs"/>
                        </a:rPr>
                        <a:t>台南孔廟</a:t>
                      </a:r>
                      <a:r>
                        <a:rPr lang="en-US" altLang="zh-TW" sz="1600" b="0" i="0" u="none" strike="noStrike" kern="1200" baseline="0" dirty="0" smtClean="0">
                          <a:solidFill>
                            <a:srgbClr val="FF0000"/>
                          </a:solidFill>
                          <a:latin typeface="+mn-lt"/>
                          <a:ea typeface="+mn-ea"/>
                          <a:cs typeface="+mn-cs"/>
                        </a:rPr>
                        <a:t>&lt;/a&gt;</a:t>
                      </a:r>
                      <a:r>
                        <a:rPr lang="en-US" altLang="zh-TW" sz="1600" b="0" i="0" u="none" strike="noStrike" kern="1200" baseline="0" dirty="0" smtClean="0">
                          <a:solidFill>
                            <a:schemeClr val="tx1"/>
                          </a:solidFill>
                          <a:latin typeface="+mn-lt"/>
                          <a:ea typeface="+mn-ea"/>
                          <a:cs typeface="+mn-cs"/>
                        </a:rPr>
                        <a:t>&lt;/li&gt;</a:t>
                      </a:r>
                    </a:p>
                    <a:p>
                      <a:r>
                        <a:rPr lang="en-US" altLang="zh-TW" sz="1600" b="0" i="0" u="none" strike="noStrike" kern="1200" baseline="0" dirty="0" smtClean="0">
                          <a:solidFill>
                            <a:schemeClr val="tx1"/>
                          </a:solidFill>
                          <a:latin typeface="+mn-lt"/>
                          <a:ea typeface="+mn-ea"/>
                          <a:cs typeface="+mn-cs"/>
                        </a:rPr>
                        <a:t>&lt;/</a:t>
                      </a:r>
                      <a:r>
                        <a:rPr lang="en-US" altLang="zh-TW" sz="1600" b="0" i="0" u="none" strike="noStrike" kern="1200" baseline="0" dirty="0" err="1" smtClean="0">
                          <a:solidFill>
                            <a:schemeClr val="tx1"/>
                          </a:solidFill>
                          <a:latin typeface="+mn-lt"/>
                          <a:ea typeface="+mn-ea"/>
                          <a:cs typeface="+mn-cs"/>
                        </a:rPr>
                        <a:t>ul</a:t>
                      </a:r>
                      <a:r>
                        <a:rPr lang="en-US" altLang="zh-TW" sz="1600" b="0" i="0" u="none" strike="noStrike" kern="1200" baseline="0" dirty="0" smtClean="0">
                          <a:solidFill>
                            <a:schemeClr val="tx1"/>
                          </a:solidFill>
                          <a:latin typeface="+mn-lt"/>
                          <a:ea typeface="+mn-ea"/>
                          <a:cs typeface="+mn-cs"/>
                        </a:rPr>
                        <a:t>&gt;</a:t>
                      </a:r>
                    </a:p>
                    <a:p>
                      <a:r>
                        <a:rPr lang="en-US" altLang="zh-TW" sz="1600" b="0" i="0" u="none" strike="noStrike" kern="1200" baseline="0" dirty="0" smtClean="0">
                          <a:solidFill>
                            <a:schemeClr val="tx1"/>
                          </a:solidFill>
                          <a:latin typeface="+mn-lt"/>
                          <a:ea typeface="+mn-ea"/>
                          <a:cs typeface="+mn-cs"/>
                        </a:rPr>
                        <a:t>&lt;section </a:t>
                      </a:r>
                      <a:r>
                        <a:rPr lang="en-US" altLang="zh-TW" sz="1600" b="0" i="0" u="none" strike="noStrike" kern="1200" baseline="0" dirty="0" smtClean="0">
                          <a:solidFill>
                            <a:srgbClr val="FF0000"/>
                          </a:solidFill>
                          <a:latin typeface="+mn-lt"/>
                          <a:ea typeface="+mn-ea"/>
                          <a:cs typeface="+mn-cs"/>
                        </a:rPr>
                        <a:t>id="1"</a:t>
                      </a:r>
                      <a:r>
                        <a:rPr lang="en-US" altLang="zh-TW" sz="1600" b="0" i="0" u="none" strike="noStrike" kern="1200" baseline="0" dirty="0" smtClean="0">
                          <a:solidFill>
                            <a:schemeClr val="tx1"/>
                          </a:solidFill>
                          <a:latin typeface="+mn-lt"/>
                          <a:ea typeface="+mn-ea"/>
                          <a:cs typeface="+mn-cs"/>
                        </a:rPr>
                        <a:t>&gt;</a:t>
                      </a:r>
                    </a:p>
                    <a:p>
                      <a:r>
                        <a:rPr lang="en-US" altLang="zh-TW" sz="1600" b="0" i="0" u="none" strike="noStrike" kern="1200" baseline="0" dirty="0" smtClean="0">
                          <a:solidFill>
                            <a:schemeClr val="tx1"/>
                          </a:solidFill>
                          <a:latin typeface="+mn-lt"/>
                          <a:ea typeface="+mn-ea"/>
                          <a:cs typeface="+mn-cs"/>
                        </a:rPr>
                        <a:t>&lt;h2&gt;</a:t>
                      </a:r>
                      <a:r>
                        <a:rPr lang="zh-TW" altLang="en-US" sz="1600" b="0" i="0" u="none" strike="noStrike" kern="1200" baseline="0" dirty="0" smtClean="0">
                          <a:solidFill>
                            <a:schemeClr val="tx1"/>
                          </a:solidFill>
                          <a:latin typeface="+mn-lt"/>
                          <a:ea typeface="+mn-ea"/>
                          <a:cs typeface="+mn-cs"/>
                        </a:rPr>
                        <a:t>四草綠色隧道</a:t>
                      </a:r>
                      <a:r>
                        <a:rPr lang="en-US" altLang="zh-TW" sz="1600" b="0" i="0" u="none" strike="noStrike" kern="1200" baseline="0" dirty="0" smtClean="0">
                          <a:solidFill>
                            <a:schemeClr val="tx1"/>
                          </a:solidFill>
                          <a:latin typeface="+mn-lt"/>
                          <a:ea typeface="+mn-ea"/>
                          <a:cs typeface="+mn-cs"/>
                        </a:rPr>
                        <a:t>&lt;/h2&gt;</a:t>
                      </a:r>
                    </a:p>
                    <a:p>
                      <a:r>
                        <a:rPr lang="en-US" altLang="zh-TW" sz="1600" b="0" i="0" u="none" strike="noStrike" kern="1200" baseline="0" dirty="0" smtClean="0">
                          <a:solidFill>
                            <a:schemeClr val="tx1"/>
                          </a:solidFill>
                          <a:latin typeface="+mn-lt"/>
                          <a:ea typeface="+mn-ea"/>
                          <a:cs typeface="+mn-cs"/>
                        </a:rPr>
                        <a:t>&lt;</a:t>
                      </a:r>
                      <a:r>
                        <a:rPr lang="en-US" altLang="zh-TW" sz="1600" b="0" i="0" u="none" strike="noStrike" kern="1200" baseline="0" dirty="0" err="1" smtClean="0">
                          <a:solidFill>
                            <a:schemeClr val="tx1"/>
                          </a:solidFill>
                          <a:latin typeface="+mn-lt"/>
                          <a:ea typeface="+mn-ea"/>
                          <a:cs typeface="+mn-cs"/>
                        </a:rPr>
                        <a:t>img</a:t>
                      </a:r>
                      <a:r>
                        <a:rPr lang="en-US" altLang="zh-TW" sz="1600" b="0" i="0" u="none" strike="noStrike" kern="1200" baseline="0" dirty="0" smtClean="0">
                          <a:solidFill>
                            <a:schemeClr val="tx1"/>
                          </a:solidFill>
                          <a:latin typeface="+mn-lt"/>
                          <a:ea typeface="+mn-ea"/>
                          <a:cs typeface="+mn-cs"/>
                        </a:rPr>
                        <a:t> </a:t>
                      </a:r>
                      <a:r>
                        <a:rPr lang="en-US" altLang="zh-TW" sz="1600" b="0" i="0" u="none" strike="noStrike" kern="1200" baseline="0" dirty="0" err="1" smtClean="0">
                          <a:solidFill>
                            <a:schemeClr val="tx1"/>
                          </a:solidFill>
                          <a:latin typeface="+mn-lt"/>
                          <a:ea typeface="+mn-ea"/>
                          <a:cs typeface="+mn-cs"/>
                        </a:rPr>
                        <a:t>src</a:t>
                      </a:r>
                      <a:r>
                        <a:rPr lang="en-US" altLang="zh-TW" sz="1600" b="0" i="0" u="none" strike="noStrike" kern="1200" baseline="0" dirty="0" smtClean="0">
                          <a:solidFill>
                            <a:schemeClr val="tx1"/>
                          </a:solidFill>
                          <a:latin typeface="+mn-lt"/>
                          <a:ea typeface="+mn-ea"/>
                          <a:cs typeface="+mn-cs"/>
                        </a:rPr>
                        <a:t>="</a:t>
                      </a:r>
                      <a:r>
                        <a:rPr lang="en-US" altLang="zh-TW" sz="1600" b="0" i="0" u="none" strike="noStrike" kern="1200" baseline="0" dirty="0" err="1" smtClean="0">
                          <a:solidFill>
                            <a:schemeClr val="tx1"/>
                          </a:solidFill>
                          <a:latin typeface="+mn-lt"/>
                          <a:ea typeface="+mn-ea"/>
                          <a:cs typeface="+mn-cs"/>
                        </a:rPr>
                        <a:t>img</a:t>
                      </a:r>
                      <a:r>
                        <a:rPr lang="en-US" altLang="zh-TW" sz="1600" b="0" i="0" u="none" strike="noStrike" kern="1200" baseline="0" dirty="0" smtClean="0">
                          <a:solidFill>
                            <a:schemeClr val="tx1"/>
                          </a:solidFill>
                          <a:latin typeface="+mn-lt"/>
                          <a:ea typeface="+mn-ea"/>
                          <a:cs typeface="+mn-cs"/>
                        </a:rPr>
                        <a:t>/1.jpg" height="200px"&gt;</a:t>
                      </a:r>
                    </a:p>
                    <a:p>
                      <a:r>
                        <a:rPr lang="en-US" altLang="zh-TW" sz="1600" b="0" i="0" u="none" strike="noStrike" kern="1200" baseline="0" dirty="0" smtClean="0">
                          <a:solidFill>
                            <a:schemeClr val="tx1"/>
                          </a:solidFill>
                          <a:latin typeface="+mn-lt"/>
                          <a:ea typeface="+mn-ea"/>
                          <a:cs typeface="+mn-cs"/>
                        </a:rPr>
                        <a:t>&lt;p&gt;</a:t>
                      </a:r>
                      <a:r>
                        <a:rPr lang="zh-TW" altLang="en-US" sz="1600" b="0" i="0" u="none" strike="noStrike" kern="1200" baseline="0" dirty="0" smtClean="0">
                          <a:solidFill>
                            <a:schemeClr val="tx1"/>
                          </a:solidFill>
                          <a:latin typeface="+mn-lt"/>
                          <a:ea typeface="+mn-ea"/>
                          <a:cs typeface="+mn-cs"/>
                        </a:rPr>
                        <a:t>四草綠色隧道在</a:t>
                      </a:r>
                      <a:r>
                        <a:rPr lang="en-US" altLang="zh-TW" sz="1600" b="0" i="0" u="none" strike="noStrike" kern="1200" baseline="0" dirty="0" smtClean="0">
                          <a:solidFill>
                            <a:schemeClr val="tx1"/>
                          </a:solidFill>
                          <a:latin typeface="+mn-lt"/>
                          <a:ea typeface="+mn-ea"/>
                          <a:cs typeface="+mn-cs"/>
                        </a:rPr>
                        <a:t>&lt;strong&gt;</a:t>
                      </a:r>
                      <a:r>
                        <a:rPr lang="zh-TW" altLang="en-US" sz="1600" b="0" i="0" u="none" strike="noStrike" kern="1200" baseline="0" dirty="0" smtClean="0">
                          <a:solidFill>
                            <a:schemeClr val="tx1"/>
                          </a:solidFill>
                          <a:latin typeface="+mn-lt"/>
                          <a:ea typeface="+mn-ea"/>
                          <a:cs typeface="+mn-cs"/>
                        </a:rPr>
                        <a:t>台江國家公園</a:t>
                      </a:r>
                      <a:r>
                        <a:rPr lang="en-US" altLang="zh-TW" sz="1600" b="0" i="0" u="none" strike="noStrike" kern="1200" baseline="0" dirty="0" smtClean="0">
                          <a:solidFill>
                            <a:schemeClr val="tx1"/>
                          </a:solidFill>
                          <a:latin typeface="+mn-lt"/>
                          <a:ea typeface="+mn-ea"/>
                          <a:cs typeface="+mn-cs"/>
                        </a:rPr>
                        <a:t>&lt;/strong&gt;</a:t>
                      </a:r>
                      <a:r>
                        <a:rPr lang="zh-TW" altLang="en-US" sz="1600" b="0" i="0" u="none" strike="noStrike" kern="1200" baseline="0" dirty="0" smtClean="0">
                          <a:solidFill>
                            <a:schemeClr val="tx1"/>
                          </a:solidFill>
                          <a:latin typeface="+mn-lt"/>
                          <a:ea typeface="+mn-ea"/>
                          <a:cs typeface="+mn-cs"/>
                        </a:rPr>
                        <a:t>內，裡面有溼地及豐富的生態資源，可以坐船遊覽由紅樹林交織成的綠色隧道，潮間帶的招潮蟹、彈塗魚與紅樹林，體會不一樣的大自然感受。</a:t>
                      </a:r>
                      <a:r>
                        <a:rPr lang="en-US" altLang="zh-TW" sz="1600" b="0" i="0" u="none" strike="noStrike" kern="1200" baseline="0" dirty="0" smtClean="0">
                          <a:solidFill>
                            <a:schemeClr val="tx1"/>
                          </a:solidFill>
                          <a:latin typeface="+mn-lt"/>
                          <a:ea typeface="+mn-ea"/>
                          <a:cs typeface="+mn-cs"/>
                        </a:rPr>
                        <a:t>&lt;/p&gt;</a:t>
                      </a:r>
                    </a:p>
                    <a:p>
                      <a:r>
                        <a:rPr lang="en-US" altLang="zh-TW" sz="1600" b="0" i="0" u="none" strike="noStrike" kern="1200" baseline="0" dirty="0" smtClean="0">
                          <a:solidFill>
                            <a:schemeClr val="tx1"/>
                          </a:solidFill>
                          <a:latin typeface="+mn-lt"/>
                          <a:ea typeface="+mn-ea"/>
                          <a:cs typeface="+mn-cs"/>
                        </a:rPr>
                        <a:t>&lt;/section&gt;</a:t>
                      </a:r>
                      <a:endParaRPr lang="zh-TW" altLang="en-US" sz="16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9625811"/>
                  </a:ext>
                </a:extLst>
              </a:tr>
            </a:tbl>
          </a:graphicData>
        </a:graphic>
      </p:graphicFrame>
    </p:spTree>
    <p:extLst>
      <p:ext uri="{BB962C8B-B14F-4D97-AF65-F5344CB8AC3E}">
        <p14:creationId xmlns:p14="http://schemas.microsoft.com/office/powerpoint/2010/main" val="250445977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7403" y="192413"/>
            <a:ext cx="8329803" cy="1440160"/>
          </a:xfrm>
        </p:spPr>
        <p:txBody>
          <a:bodyPr>
            <a:normAutofit fontScale="90000"/>
          </a:bodyPr>
          <a:lstStyle/>
          <a:p>
            <a:r>
              <a:rPr lang="en-US" altLang="zh-TW" dirty="0"/>
              <a:t>2-2-2</a:t>
            </a:r>
            <a:r>
              <a:rPr lang="zh-TW" altLang="en-US" dirty="0"/>
              <a:t>　插入圖片與超連結</a:t>
            </a:r>
            <a:br>
              <a:rPr lang="zh-TW" altLang="en-US" dirty="0"/>
            </a:br>
            <a:r>
              <a:rPr lang="zh-TW" altLang="en-US" sz="2700" dirty="0"/>
              <a:t>修改前</a:t>
            </a:r>
            <a:r>
              <a:rPr lang="en-US" altLang="zh-TW" sz="2700" dirty="0"/>
              <a:t>ch2\ch2-2-2-a.html</a:t>
            </a:r>
            <a:r>
              <a:rPr lang="zh-TW" altLang="en-US" sz="2700" dirty="0"/>
              <a:t>與修改後</a:t>
            </a:r>
            <a:r>
              <a:rPr lang="en-US" altLang="zh-TW" sz="2700" dirty="0"/>
              <a:t>ch2\ch2-2-2-b.html</a:t>
            </a:r>
            <a:endParaRPr lang="zh-TW" altLang="en-US" sz="2000" dirty="0"/>
          </a:p>
        </p:txBody>
      </p:sp>
      <p:sp>
        <p:nvSpPr>
          <p:cNvPr id="3" name="內容版面配置區 2"/>
          <p:cNvSpPr>
            <a:spLocks noGrp="1"/>
          </p:cNvSpPr>
          <p:nvPr>
            <p:ph idx="1"/>
          </p:nvPr>
        </p:nvSpPr>
        <p:spPr>
          <a:xfrm>
            <a:off x="7043463" y="4162832"/>
            <a:ext cx="1863148" cy="1503351"/>
          </a:xfrm>
        </p:spPr>
        <p:txBody>
          <a:bodyPr>
            <a:normAutofit/>
          </a:bodyPr>
          <a:lstStyle/>
          <a:p>
            <a:r>
              <a:rPr lang="zh-TW" altLang="en-US" sz="2400" dirty="0" smtClean="0"/>
              <a:t>預覽結果</a:t>
            </a:r>
            <a:endParaRPr lang="zh-TW" altLang="en-US" sz="2400"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29</a:t>
            </a:fld>
            <a:endParaRPr lang="zh-TW" altLang="en-US"/>
          </a:p>
        </p:txBody>
      </p:sp>
      <p:graphicFrame>
        <p:nvGraphicFramePr>
          <p:cNvPr id="6" name="表格 5"/>
          <p:cNvGraphicFramePr>
            <a:graphicFrameLocks noGrp="1"/>
          </p:cNvGraphicFramePr>
          <p:nvPr>
            <p:extLst>
              <p:ext uri="{D42A27DB-BD31-4B8C-83A1-F6EECF244321}">
                <p14:modId xmlns:p14="http://schemas.microsoft.com/office/powerpoint/2010/main" val="4112805395"/>
              </p:ext>
            </p:extLst>
          </p:nvPr>
        </p:nvGraphicFramePr>
        <p:xfrm>
          <a:off x="179512" y="1556792"/>
          <a:ext cx="6840760" cy="5212080"/>
        </p:xfrm>
        <a:graphic>
          <a:graphicData uri="http://schemas.openxmlformats.org/drawingml/2006/table">
            <a:tbl>
              <a:tblPr firstRow="1" bandRow="1">
                <a:tableStyleId>{9D7B26C5-4107-4FEC-AEDC-1716B250A1EF}</a:tableStyleId>
              </a:tblPr>
              <a:tblGrid>
                <a:gridCol w="6840760">
                  <a:extLst>
                    <a:ext uri="{9D8B030D-6E8A-4147-A177-3AD203B41FA5}">
                      <a16:colId xmlns:a16="http://schemas.microsoft.com/office/drawing/2014/main" val="2567928064"/>
                    </a:ext>
                  </a:extLst>
                </a:gridCol>
              </a:tblGrid>
              <a:tr h="4896232">
                <a:tc>
                  <a:txBody>
                    <a:bodyPr/>
                    <a:lstStyle/>
                    <a:p>
                      <a:r>
                        <a:rPr lang="en-US" altLang="zh-TW" sz="1600" b="0" i="0" u="none" strike="noStrike" kern="1200" baseline="0" dirty="0" smtClean="0">
                          <a:solidFill>
                            <a:schemeClr val="tx1"/>
                          </a:solidFill>
                          <a:latin typeface="+mn-lt"/>
                          <a:ea typeface="+mn-ea"/>
                          <a:cs typeface="+mn-cs"/>
                        </a:rPr>
                        <a:t>&lt;section </a:t>
                      </a:r>
                      <a:r>
                        <a:rPr lang="en-US" altLang="zh-TW" sz="1600" b="0" i="0" u="none" strike="noStrike" kern="1200" baseline="0" dirty="0" smtClean="0">
                          <a:solidFill>
                            <a:srgbClr val="FF0000"/>
                          </a:solidFill>
                          <a:latin typeface="+mn-lt"/>
                          <a:ea typeface="+mn-ea"/>
                          <a:cs typeface="+mn-cs"/>
                        </a:rPr>
                        <a:t>id="2"</a:t>
                      </a:r>
                      <a:r>
                        <a:rPr lang="en-US" altLang="zh-TW" sz="1600" b="0" i="0" u="none" strike="noStrike" kern="1200" baseline="0" dirty="0" smtClean="0">
                          <a:solidFill>
                            <a:schemeClr val="tx1"/>
                          </a:solidFill>
                          <a:latin typeface="+mn-lt"/>
                          <a:ea typeface="+mn-ea"/>
                          <a:cs typeface="+mn-cs"/>
                        </a:rPr>
                        <a:t>&gt;</a:t>
                      </a:r>
                    </a:p>
                    <a:p>
                      <a:r>
                        <a:rPr lang="en-US" altLang="zh-TW" sz="1600" b="0" i="0" u="none" strike="noStrike" kern="1200" baseline="0" dirty="0" smtClean="0">
                          <a:solidFill>
                            <a:schemeClr val="tx1"/>
                          </a:solidFill>
                          <a:latin typeface="+mn-lt"/>
                          <a:ea typeface="+mn-ea"/>
                          <a:cs typeface="+mn-cs"/>
                        </a:rPr>
                        <a:t>&lt;h2&gt;</a:t>
                      </a:r>
                      <a:r>
                        <a:rPr lang="zh-TW" altLang="en-US" sz="1600" b="0" i="0" u="none" strike="noStrike" kern="1200" baseline="0" dirty="0" smtClean="0">
                          <a:solidFill>
                            <a:schemeClr val="tx1"/>
                          </a:solidFill>
                          <a:latin typeface="+mn-lt"/>
                          <a:ea typeface="+mn-ea"/>
                          <a:cs typeface="+mn-cs"/>
                        </a:rPr>
                        <a:t>井仔腳瓦盤鹽田</a:t>
                      </a:r>
                      <a:r>
                        <a:rPr lang="en-US" altLang="zh-TW" sz="1600" b="0" i="0" u="none" strike="noStrike" kern="1200" baseline="0" dirty="0" smtClean="0">
                          <a:solidFill>
                            <a:schemeClr val="tx1"/>
                          </a:solidFill>
                          <a:latin typeface="+mn-lt"/>
                          <a:ea typeface="+mn-ea"/>
                          <a:cs typeface="+mn-cs"/>
                        </a:rPr>
                        <a:t>&lt;/h2&gt;</a:t>
                      </a:r>
                    </a:p>
                    <a:p>
                      <a:r>
                        <a:rPr lang="en-US" altLang="zh-TW" sz="1600" b="0" i="0" u="none" strike="noStrike" kern="1200" baseline="0" dirty="0" smtClean="0">
                          <a:solidFill>
                            <a:schemeClr val="tx1"/>
                          </a:solidFill>
                          <a:latin typeface="+mn-lt"/>
                          <a:ea typeface="+mn-ea"/>
                          <a:cs typeface="+mn-cs"/>
                        </a:rPr>
                        <a:t>&lt;</a:t>
                      </a:r>
                      <a:r>
                        <a:rPr lang="en-US" altLang="zh-TW" sz="1600" b="0" i="0" u="none" strike="noStrike" kern="1200" baseline="0" dirty="0" err="1" smtClean="0">
                          <a:solidFill>
                            <a:schemeClr val="tx1"/>
                          </a:solidFill>
                          <a:latin typeface="+mn-lt"/>
                          <a:ea typeface="+mn-ea"/>
                          <a:cs typeface="+mn-cs"/>
                        </a:rPr>
                        <a:t>img</a:t>
                      </a:r>
                      <a:r>
                        <a:rPr lang="en-US" altLang="zh-TW" sz="1600" b="0" i="0" u="none" strike="noStrike" kern="1200" baseline="0" dirty="0" smtClean="0">
                          <a:solidFill>
                            <a:schemeClr val="tx1"/>
                          </a:solidFill>
                          <a:latin typeface="+mn-lt"/>
                          <a:ea typeface="+mn-ea"/>
                          <a:cs typeface="+mn-cs"/>
                        </a:rPr>
                        <a:t> </a:t>
                      </a:r>
                      <a:r>
                        <a:rPr lang="en-US" altLang="zh-TW" sz="1600" b="0" i="0" u="none" strike="noStrike" kern="1200" baseline="0" dirty="0" err="1" smtClean="0">
                          <a:solidFill>
                            <a:schemeClr val="tx1"/>
                          </a:solidFill>
                          <a:latin typeface="+mn-lt"/>
                          <a:ea typeface="+mn-ea"/>
                          <a:cs typeface="+mn-cs"/>
                        </a:rPr>
                        <a:t>src</a:t>
                      </a:r>
                      <a:r>
                        <a:rPr lang="en-US" altLang="zh-TW" sz="1600" b="0" i="0" u="none" strike="noStrike" kern="1200" baseline="0" dirty="0" smtClean="0">
                          <a:solidFill>
                            <a:schemeClr val="tx1"/>
                          </a:solidFill>
                          <a:latin typeface="+mn-lt"/>
                          <a:ea typeface="+mn-ea"/>
                          <a:cs typeface="+mn-cs"/>
                        </a:rPr>
                        <a:t>="</a:t>
                      </a:r>
                      <a:r>
                        <a:rPr lang="en-US" altLang="zh-TW" sz="1600" b="0" i="0" u="none" strike="noStrike" kern="1200" baseline="0" dirty="0" err="1" smtClean="0">
                          <a:solidFill>
                            <a:schemeClr val="tx1"/>
                          </a:solidFill>
                          <a:latin typeface="+mn-lt"/>
                          <a:ea typeface="+mn-ea"/>
                          <a:cs typeface="+mn-cs"/>
                        </a:rPr>
                        <a:t>img</a:t>
                      </a:r>
                      <a:r>
                        <a:rPr lang="en-US" altLang="zh-TW" sz="1600" b="0" i="0" u="none" strike="noStrike" kern="1200" baseline="0" dirty="0" smtClean="0">
                          <a:solidFill>
                            <a:schemeClr val="tx1"/>
                          </a:solidFill>
                          <a:latin typeface="+mn-lt"/>
                          <a:ea typeface="+mn-ea"/>
                          <a:cs typeface="+mn-cs"/>
                        </a:rPr>
                        <a:t>/2.jpg" height="200px"&gt;</a:t>
                      </a:r>
                    </a:p>
                    <a:p>
                      <a:r>
                        <a:rPr lang="en-US" altLang="zh-TW" sz="1600" b="0" i="0" u="none" strike="noStrike" kern="1200" baseline="0" dirty="0" smtClean="0">
                          <a:solidFill>
                            <a:schemeClr val="tx1"/>
                          </a:solidFill>
                          <a:latin typeface="+mn-lt"/>
                          <a:ea typeface="+mn-ea"/>
                          <a:cs typeface="+mn-cs"/>
                        </a:rPr>
                        <a:t>&lt;p&gt;</a:t>
                      </a:r>
                      <a:r>
                        <a:rPr lang="zh-TW" altLang="en-US" sz="1600" b="0" i="0" u="none" strike="noStrike" kern="1200" baseline="0" dirty="0" smtClean="0">
                          <a:solidFill>
                            <a:schemeClr val="tx1"/>
                          </a:solidFill>
                          <a:latin typeface="+mn-lt"/>
                          <a:ea typeface="+mn-ea"/>
                          <a:cs typeface="+mn-cs"/>
                        </a:rPr>
                        <a:t>井仔腳瓦盤鹽田是</a:t>
                      </a:r>
                      <a:r>
                        <a:rPr lang="en-US" altLang="zh-TW" sz="1600" b="0" i="0" u="none" strike="noStrike" kern="1200" baseline="0" dirty="0" smtClean="0">
                          <a:solidFill>
                            <a:schemeClr val="tx1"/>
                          </a:solidFill>
                          <a:latin typeface="+mn-lt"/>
                          <a:ea typeface="+mn-ea"/>
                          <a:cs typeface="+mn-cs"/>
                        </a:rPr>
                        <a:t>&lt;strong&gt;</a:t>
                      </a:r>
                      <a:r>
                        <a:rPr lang="zh-TW" altLang="en-US" sz="1600" b="0" i="0" u="none" strike="noStrike" kern="1200" baseline="0" dirty="0" smtClean="0">
                          <a:solidFill>
                            <a:schemeClr val="tx1"/>
                          </a:solidFill>
                          <a:latin typeface="+mn-lt"/>
                          <a:ea typeface="+mn-ea"/>
                          <a:cs typeface="+mn-cs"/>
                        </a:rPr>
                        <a:t>北門</a:t>
                      </a:r>
                      <a:r>
                        <a:rPr lang="en-US" altLang="zh-TW" sz="1600" b="0" i="0" u="none" strike="noStrike" kern="1200" baseline="0" dirty="0" smtClean="0">
                          <a:solidFill>
                            <a:schemeClr val="tx1"/>
                          </a:solidFill>
                          <a:latin typeface="+mn-lt"/>
                          <a:ea typeface="+mn-ea"/>
                          <a:cs typeface="+mn-cs"/>
                        </a:rPr>
                        <a:t>&lt;/strong&gt;</a:t>
                      </a:r>
                      <a:r>
                        <a:rPr lang="zh-TW" altLang="en-US" sz="1600" b="0" i="0" u="none" strike="noStrike" kern="1200" baseline="0" dirty="0" smtClean="0">
                          <a:solidFill>
                            <a:schemeClr val="tx1"/>
                          </a:solidFill>
                          <a:latin typeface="+mn-lt"/>
                          <a:ea typeface="+mn-ea"/>
                          <a:cs typeface="+mn-cs"/>
                        </a:rPr>
                        <a:t>的第一座鹽田，西元</a:t>
                      </a:r>
                      <a:r>
                        <a:rPr lang="en-US" altLang="zh-TW" sz="1600" b="0" i="0" u="none" strike="noStrike" kern="1200" baseline="0" dirty="0" smtClean="0">
                          <a:solidFill>
                            <a:schemeClr val="tx1"/>
                          </a:solidFill>
                          <a:latin typeface="+mn-lt"/>
                          <a:ea typeface="+mn-ea"/>
                          <a:cs typeface="+mn-cs"/>
                        </a:rPr>
                        <a:t>1818</a:t>
                      </a:r>
                      <a:r>
                        <a:rPr lang="zh-TW" altLang="en-US" sz="1600" b="0" i="0" u="none" strike="noStrike" kern="1200" baseline="0" dirty="0" smtClean="0">
                          <a:solidFill>
                            <a:schemeClr val="tx1"/>
                          </a:solidFill>
                          <a:latin typeface="+mn-lt"/>
                          <a:ea typeface="+mn-ea"/>
                          <a:cs typeface="+mn-cs"/>
                        </a:rPr>
                        <a:t>年開始曬鹽，因人工成本過高，在</a:t>
                      </a:r>
                      <a:r>
                        <a:rPr lang="en-US" altLang="zh-TW" sz="1600" b="0" i="0" u="none" strike="noStrike" kern="1200" baseline="0" dirty="0" smtClean="0">
                          <a:solidFill>
                            <a:schemeClr val="tx1"/>
                          </a:solidFill>
                          <a:latin typeface="+mn-lt"/>
                          <a:ea typeface="+mn-ea"/>
                          <a:cs typeface="+mn-cs"/>
                        </a:rPr>
                        <a:t>2002</a:t>
                      </a:r>
                      <a:r>
                        <a:rPr lang="zh-TW" altLang="en-US" sz="1600" b="0" i="0" u="none" strike="noStrike" kern="1200" baseline="0" dirty="0" smtClean="0">
                          <a:solidFill>
                            <a:schemeClr val="tx1"/>
                          </a:solidFill>
                          <a:latin typeface="+mn-lt"/>
                          <a:ea typeface="+mn-ea"/>
                          <a:cs typeface="+mn-cs"/>
                        </a:rPr>
                        <a:t>年停止曬鹽，鹽田漸漸荒廢，目前開發為觀光景點，遊客在此可體驗傳統曬鹽、挑鹽與收鹽。</a:t>
                      </a:r>
                      <a:r>
                        <a:rPr lang="en-US" altLang="zh-TW" sz="1600" b="0" i="0" u="none" strike="noStrike" kern="1200" baseline="0" dirty="0" smtClean="0">
                          <a:solidFill>
                            <a:schemeClr val="tx1"/>
                          </a:solidFill>
                          <a:latin typeface="+mn-lt"/>
                          <a:ea typeface="+mn-ea"/>
                          <a:cs typeface="+mn-cs"/>
                        </a:rPr>
                        <a:t>&lt;/p&gt;</a:t>
                      </a:r>
                    </a:p>
                    <a:p>
                      <a:r>
                        <a:rPr lang="en-US" altLang="zh-TW" sz="1600" b="0" i="0" u="none" strike="noStrike" kern="1200" baseline="0" dirty="0" smtClean="0">
                          <a:solidFill>
                            <a:schemeClr val="tx1"/>
                          </a:solidFill>
                          <a:latin typeface="+mn-lt"/>
                          <a:ea typeface="+mn-ea"/>
                          <a:cs typeface="+mn-cs"/>
                        </a:rPr>
                        <a:t>&lt;/section&gt;</a:t>
                      </a:r>
                    </a:p>
                    <a:p>
                      <a:r>
                        <a:rPr lang="en-US" altLang="zh-TW" sz="1600" b="0" i="0" u="none" strike="noStrike" kern="1200" baseline="0" dirty="0" smtClean="0">
                          <a:solidFill>
                            <a:schemeClr val="tx1"/>
                          </a:solidFill>
                          <a:latin typeface="+mn-lt"/>
                          <a:ea typeface="+mn-ea"/>
                          <a:cs typeface="+mn-cs"/>
                        </a:rPr>
                        <a:t>&lt;section </a:t>
                      </a:r>
                      <a:r>
                        <a:rPr lang="en-US" altLang="zh-TW" sz="1600" b="0" i="0" u="none" strike="noStrike" kern="1200" baseline="0" dirty="0" smtClean="0">
                          <a:solidFill>
                            <a:srgbClr val="FF0000"/>
                          </a:solidFill>
                          <a:latin typeface="+mn-lt"/>
                          <a:ea typeface="+mn-ea"/>
                          <a:cs typeface="+mn-cs"/>
                        </a:rPr>
                        <a:t>id="3"</a:t>
                      </a:r>
                      <a:r>
                        <a:rPr lang="en-US" altLang="zh-TW" sz="1600" b="0" i="0" u="none" strike="noStrike" kern="1200" baseline="0" dirty="0" smtClean="0">
                          <a:solidFill>
                            <a:schemeClr val="tx1"/>
                          </a:solidFill>
                          <a:latin typeface="+mn-lt"/>
                          <a:ea typeface="+mn-ea"/>
                          <a:cs typeface="+mn-cs"/>
                        </a:rPr>
                        <a:t>&gt;</a:t>
                      </a:r>
                    </a:p>
                    <a:p>
                      <a:r>
                        <a:rPr lang="en-US" altLang="zh-TW" sz="1600" b="0" i="0" u="none" strike="noStrike" kern="1200" baseline="0" dirty="0" smtClean="0">
                          <a:solidFill>
                            <a:schemeClr val="tx1"/>
                          </a:solidFill>
                          <a:latin typeface="+mn-lt"/>
                          <a:ea typeface="+mn-ea"/>
                          <a:cs typeface="+mn-cs"/>
                        </a:rPr>
                        <a:t>&lt;h2&gt;</a:t>
                      </a:r>
                      <a:r>
                        <a:rPr lang="zh-TW" altLang="en-US" sz="1600" b="0" i="0" u="none" strike="noStrike" kern="1200" baseline="0" dirty="0" smtClean="0">
                          <a:solidFill>
                            <a:schemeClr val="tx1"/>
                          </a:solidFill>
                          <a:latin typeface="+mn-lt"/>
                          <a:ea typeface="+mn-ea"/>
                          <a:cs typeface="+mn-cs"/>
                        </a:rPr>
                        <a:t>赤崁樓</a:t>
                      </a:r>
                      <a:r>
                        <a:rPr lang="en-US" altLang="zh-TW" sz="1600" b="0" i="0" u="none" strike="noStrike" kern="1200" baseline="0" dirty="0" smtClean="0">
                          <a:solidFill>
                            <a:schemeClr val="tx1"/>
                          </a:solidFill>
                          <a:latin typeface="+mn-lt"/>
                          <a:ea typeface="+mn-ea"/>
                          <a:cs typeface="+mn-cs"/>
                        </a:rPr>
                        <a:t>&lt;/h2&gt;</a:t>
                      </a:r>
                    </a:p>
                    <a:p>
                      <a:r>
                        <a:rPr lang="en-US" altLang="zh-TW" sz="1600" b="0" i="0" u="none" strike="noStrike" kern="1200" baseline="0" dirty="0" smtClean="0">
                          <a:solidFill>
                            <a:schemeClr val="tx1"/>
                          </a:solidFill>
                          <a:latin typeface="+mn-lt"/>
                          <a:ea typeface="+mn-ea"/>
                          <a:cs typeface="+mn-cs"/>
                        </a:rPr>
                        <a:t>&lt;</a:t>
                      </a:r>
                      <a:r>
                        <a:rPr lang="en-US" altLang="zh-TW" sz="1600" b="0" i="0" u="none" strike="noStrike" kern="1200" baseline="0" dirty="0" err="1" smtClean="0">
                          <a:solidFill>
                            <a:schemeClr val="tx1"/>
                          </a:solidFill>
                          <a:latin typeface="+mn-lt"/>
                          <a:ea typeface="+mn-ea"/>
                          <a:cs typeface="+mn-cs"/>
                        </a:rPr>
                        <a:t>img</a:t>
                      </a:r>
                      <a:r>
                        <a:rPr lang="en-US" altLang="zh-TW" sz="1600" b="0" i="0" u="none" strike="noStrike" kern="1200" baseline="0" dirty="0" smtClean="0">
                          <a:solidFill>
                            <a:schemeClr val="tx1"/>
                          </a:solidFill>
                          <a:latin typeface="+mn-lt"/>
                          <a:ea typeface="+mn-ea"/>
                          <a:cs typeface="+mn-cs"/>
                        </a:rPr>
                        <a:t> </a:t>
                      </a:r>
                      <a:r>
                        <a:rPr lang="en-US" altLang="zh-TW" sz="1600" b="0" i="0" u="none" strike="noStrike" kern="1200" baseline="0" dirty="0" err="1" smtClean="0">
                          <a:solidFill>
                            <a:schemeClr val="tx1"/>
                          </a:solidFill>
                          <a:latin typeface="+mn-lt"/>
                          <a:ea typeface="+mn-ea"/>
                          <a:cs typeface="+mn-cs"/>
                        </a:rPr>
                        <a:t>src</a:t>
                      </a:r>
                      <a:r>
                        <a:rPr lang="en-US" altLang="zh-TW" sz="1600" b="0" i="0" u="none" strike="noStrike" kern="1200" baseline="0" dirty="0" smtClean="0">
                          <a:solidFill>
                            <a:schemeClr val="tx1"/>
                          </a:solidFill>
                          <a:latin typeface="+mn-lt"/>
                          <a:ea typeface="+mn-ea"/>
                          <a:cs typeface="+mn-cs"/>
                        </a:rPr>
                        <a:t>="</a:t>
                      </a:r>
                      <a:r>
                        <a:rPr lang="en-US" altLang="zh-TW" sz="1600" b="0" i="0" u="none" strike="noStrike" kern="1200" baseline="0" dirty="0" err="1" smtClean="0">
                          <a:solidFill>
                            <a:schemeClr val="tx1"/>
                          </a:solidFill>
                          <a:latin typeface="+mn-lt"/>
                          <a:ea typeface="+mn-ea"/>
                          <a:cs typeface="+mn-cs"/>
                        </a:rPr>
                        <a:t>img</a:t>
                      </a:r>
                      <a:r>
                        <a:rPr lang="en-US" altLang="zh-TW" sz="1600" b="0" i="0" u="none" strike="noStrike" kern="1200" baseline="0" dirty="0" smtClean="0">
                          <a:solidFill>
                            <a:schemeClr val="tx1"/>
                          </a:solidFill>
                          <a:latin typeface="+mn-lt"/>
                          <a:ea typeface="+mn-ea"/>
                          <a:cs typeface="+mn-cs"/>
                        </a:rPr>
                        <a:t>/3.jpg" height="300px"&gt;</a:t>
                      </a:r>
                    </a:p>
                    <a:p>
                      <a:r>
                        <a:rPr lang="en-US" altLang="zh-TW" sz="1600" b="0" i="0" u="none" strike="noStrike" kern="1200" baseline="0" dirty="0" smtClean="0">
                          <a:solidFill>
                            <a:schemeClr val="tx1"/>
                          </a:solidFill>
                          <a:latin typeface="+mn-lt"/>
                          <a:ea typeface="+mn-ea"/>
                          <a:cs typeface="+mn-cs"/>
                        </a:rPr>
                        <a:t>&lt;p&gt;</a:t>
                      </a:r>
                      <a:r>
                        <a:rPr lang="zh-TW" altLang="en-US" sz="1600" b="0" i="0" u="none" strike="noStrike" kern="1200" baseline="0" dirty="0" smtClean="0">
                          <a:solidFill>
                            <a:schemeClr val="tx1"/>
                          </a:solidFill>
                          <a:latin typeface="+mn-lt"/>
                          <a:ea typeface="+mn-ea"/>
                          <a:cs typeface="+mn-cs"/>
                        </a:rPr>
                        <a:t>赤崁樓的前身為</a:t>
                      </a:r>
                      <a:r>
                        <a:rPr lang="en-US" altLang="zh-TW" sz="1600" b="0" i="0" u="none" strike="noStrike" kern="1200" baseline="0" dirty="0" smtClean="0">
                          <a:solidFill>
                            <a:schemeClr val="tx1"/>
                          </a:solidFill>
                          <a:latin typeface="+mn-lt"/>
                          <a:ea typeface="+mn-ea"/>
                          <a:cs typeface="+mn-cs"/>
                        </a:rPr>
                        <a:t>1653</a:t>
                      </a:r>
                      <a:r>
                        <a:rPr lang="zh-TW" altLang="en-US" sz="1600" b="0" i="0" u="none" strike="noStrike" kern="1200" baseline="0" dirty="0" smtClean="0">
                          <a:solidFill>
                            <a:schemeClr val="tx1"/>
                          </a:solidFill>
                          <a:latin typeface="+mn-lt"/>
                          <a:ea typeface="+mn-ea"/>
                          <a:cs typeface="+mn-cs"/>
                        </a:rPr>
                        <a:t>年荷蘭統治時期興建的</a:t>
                      </a:r>
                      <a:r>
                        <a:rPr lang="en-US" altLang="zh-TW" sz="1600" b="0" i="0" u="none" strike="noStrike" kern="1200" baseline="0" dirty="0" smtClean="0">
                          <a:solidFill>
                            <a:schemeClr val="tx1"/>
                          </a:solidFill>
                          <a:latin typeface="+mn-lt"/>
                          <a:ea typeface="+mn-ea"/>
                          <a:cs typeface="+mn-cs"/>
                        </a:rPr>
                        <a:t>&lt;strong&gt;</a:t>
                      </a:r>
                      <a:r>
                        <a:rPr lang="zh-TW" altLang="en-US" sz="1600" b="0" i="0" u="none" strike="noStrike" kern="1200" baseline="0" dirty="0" smtClean="0">
                          <a:solidFill>
                            <a:schemeClr val="tx1"/>
                          </a:solidFill>
                          <a:latin typeface="+mn-lt"/>
                          <a:ea typeface="+mn-ea"/>
                          <a:cs typeface="+mn-cs"/>
                        </a:rPr>
                        <a:t>普羅民遮城</a:t>
                      </a:r>
                      <a:r>
                        <a:rPr lang="en-US" altLang="zh-TW" sz="1600" b="0" i="0" u="none" strike="noStrike" kern="1200" baseline="0" dirty="0" smtClean="0">
                          <a:solidFill>
                            <a:schemeClr val="tx1"/>
                          </a:solidFill>
                          <a:latin typeface="+mn-lt"/>
                          <a:ea typeface="+mn-ea"/>
                          <a:cs typeface="+mn-cs"/>
                        </a:rPr>
                        <a:t>&lt;/strong&gt;</a:t>
                      </a:r>
                      <a:r>
                        <a:rPr lang="zh-TW" altLang="en-US" sz="1600" b="0" i="0" u="none" strike="noStrike" kern="1200" baseline="0" dirty="0" smtClean="0">
                          <a:solidFill>
                            <a:schemeClr val="tx1"/>
                          </a:solidFill>
                          <a:latin typeface="+mn-lt"/>
                          <a:ea typeface="+mn-ea"/>
                          <a:cs typeface="+mn-cs"/>
                        </a:rPr>
                        <a:t>，在地人稱為番仔樓，在清代已傾倒，而今日的赤崁樓，大部分是漢人在普羅民遮城遺跡上陸續興建的廟宇，包括海神廟與文昌閣。</a:t>
                      </a:r>
                      <a:r>
                        <a:rPr lang="en-US" altLang="zh-TW" sz="1600" b="0" i="0" u="none" strike="noStrike" kern="1200" baseline="0" dirty="0" smtClean="0">
                          <a:solidFill>
                            <a:schemeClr val="tx1"/>
                          </a:solidFill>
                          <a:latin typeface="+mn-lt"/>
                          <a:ea typeface="+mn-ea"/>
                          <a:cs typeface="+mn-cs"/>
                        </a:rPr>
                        <a:t>&lt;/p&gt;</a:t>
                      </a:r>
                    </a:p>
                    <a:p>
                      <a:r>
                        <a:rPr lang="en-US" altLang="zh-TW" sz="1600" b="0" i="0" u="none" strike="noStrike" kern="1200" baseline="0" dirty="0" smtClean="0">
                          <a:solidFill>
                            <a:schemeClr val="tx1"/>
                          </a:solidFill>
                          <a:latin typeface="+mn-lt"/>
                          <a:ea typeface="+mn-ea"/>
                          <a:cs typeface="+mn-cs"/>
                        </a:rPr>
                        <a:t>&lt;/section&gt;</a:t>
                      </a:r>
                    </a:p>
                    <a:p>
                      <a:r>
                        <a:rPr lang="en-US" altLang="zh-TW" sz="1600" b="0" i="0" u="none" strike="noStrike" kern="1200" baseline="0" dirty="0" smtClean="0">
                          <a:solidFill>
                            <a:schemeClr val="tx1"/>
                          </a:solidFill>
                          <a:latin typeface="+mn-lt"/>
                          <a:ea typeface="+mn-ea"/>
                          <a:cs typeface="+mn-cs"/>
                        </a:rPr>
                        <a:t>&lt;section </a:t>
                      </a:r>
                      <a:r>
                        <a:rPr lang="en-US" altLang="zh-TW" sz="1600" b="0" i="0" u="none" strike="noStrike" kern="1200" baseline="0" dirty="0" smtClean="0">
                          <a:solidFill>
                            <a:srgbClr val="FF0000"/>
                          </a:solidFill>
                          <a:latin typeface="+mn-lt"/>
                          <a:ea typeface="+mn-ea"/>
                          <a:cs typeface="+mn-cs"/>
                        </a:rPr>
                        <a:t>id="4"</a:t>
                      </a:r>
                      <a:r>
                        <a:rPr lang="en-US" altLang="zh-TW" sz="1600" b="0" i="0" u="none" strike="noStrike" kern="1200" baseline="0" dirty="0" smtClean="0">
                          <a:solidFill>
                            <a:schemeClr val="tx1"/>
                          </a:solidFill>
                          <a:latin typeface="+mn-lt"/>
                          <a:ea typeface="+mn-ea"/>
                          <a:cs typeface="+mn-cs"/>
                        </a:rPr>
                        <a:t>&gt;</a:t>
                      </a:r>
                    </a:p>
                    <a:p>
                      <a:r>
                        <a:rPr lang="en-US" altLang="zh-TW" sz="1600" b="0" i="0" u="none" strike="noStrike" kern="1200" baseline="0" dirty="0" smtClean="0">
                          <a:solidFill>
                            <a:schemeClr val="tx1"/>
                          </a:solidFill>
                          <a:latin typeface="+mn-lt"/>
                          <a:ea typeface="+mn-ea"/>
                          <a:cs typeface="+mn-cs"/>
                        </a:rPr>
                        <a:t>&lt;h2&gt;</a:t>
                      </a:r>
                      <a:r>
                        <a:rPr lang="zh-TW" altLang="en-US" sz="1600" b="0" i="0" u="none" strike="noStrike" kern="1200" baseline="0" dirty="0" smtClean="0">
                          <a:solidFill>
                            <a:schemeClr val="tx1"/>
                          </a:solidFill>
                          <a:latin typeface="+mn-lt"/>
                          <a:ea typeface="+mn-ea"/>
                          <a:cs typeface="+mn-cs"/>
                        </a:rPr>
                        <a:t>台南孔廟</a:t>
                      </a:r>
                      <a:r>
                        <a:rPr lang="en-US" altLang="zh-TW" sz="1600" b="0" i="0" u="none" strike="noStrike" kern="1200" baseline="0" dirty="0" smtClean="0">
                          <a:solidFill>
                            <a:schemeClr val="tx1"/>
                          </a:solidFill>
                          <a:latin typeface="+mn-lt"/>
                          <a:ea typeface="+mn-ea"/>
                          <a:cs typeface="+mn-cs"/>
                        </a:rPr>
                        <a:t>&lt;/h2&gt;</a:t>
                      </a:r>
                    </a:p>
                    <a:p>
                      <a:r>
                        <a:rPr lang="en-US" altLang="zh-TW" sz="1600" b="0" i="0" u="none" strike="noStrike" kern="1200" baseline="0" dirty="0" smtClean="0">
                          <a:solidFill>
                            <a:schemeClr val="tx1"/>
                          </a:solidFill>
                          <a:latin typeface="+mn-lt"/>
                          <a:ea typeface="+mn-ea"/>
                          <a:cs typeface="+mn-cs"/>
                        </a:rPr>
                        <a:t>&lt;</a:t>
                      </a:r>
                      <a:r>
                        <a:rPr lang="en-US" altLang="zh-TW" sz="1600" b="0" i="0" u="none" strike="noStrike" kern="1200" baseline="0" dirty="0" err="1" smtClean="0">
                          <a:solidFill>
                            <a:schemeClr val="tx1"/>
                          </a:solidFill>
                          <a:latin typeface="+mn-lt"/>
                          <a:ea typeface="+mn-ea"/>
                          <a:cs typeface="+mn-cs"/>
                        </a:rPr>
                        <a:t>img</a:t>
                      </a:r>
                      <a:r>
                        <a:rPr lang="en-US" altLang="zh-TW" sz="1600" b="0" i="0" u="none" strike="noStrike" kern="1200" baseline="0" dirty="0" smtClean="0">
                          <a:solidFill>
                            <a:schemeClr val="tx1"/>
                          </a:solidFill>
                          <a:latin typeface="+mn-lt"/>
                          <a:ea typeface="+mn-ea"/>
                          <a:cs typeface="+mn-cs"/>
                        </a:rPr>
                        <a:t> </a:t>
                      </a:r>
                      <a:r>
                        <a:rPr lang="en-US" altLang="zh-TW" sz="1600" b="0" i="0" u="none" strike="noStrike" kern="1200" baseline="0" dirty="0" err="1" smtClean="0">
                          <a:solidFill>
                            <a:schemeClr val="tx1"/>
                          </a:solidFill>
                          <a:latin typeface="+mn-lt"/>
                          <a:ea typeface="+mn-ea"/>
                          <a:cs typeface="+mn-cs"/>
                        </a:rPr>
                        <a:t>src</a:t>
                      </a:r>
                      <a:r>
                        <a:rPr lang="en-US" altLang="zh-TW" sz="1600" b="0" i="0" u="none" strike="noStrike" kern="1200" baseline="0" dirty="0" smtClean="0">
                          <a:solidFill>
                            <a:schemeClr val="tx1"/>
                          </a:solidFill>
                          <a:latin typeface="+mn-lt"/>
                          <a:ea typeface="+mn-ea"/>
                          <a:cs typeface="+mn-cs"/>
                        </a:rPr>
                        <a:t>="</a:t>
                      </a:r>
                      <a:r>
                        <a:rPr lang="en-US" altLang="zh-TW" sz="1600" b="0" i="0" u="none" strike="noStrike" kern="1200" baseline="0" dirty="0" err="1" smtClean="0">
                          <a:solidFill>
                            <a:schemeClr val="tx1"/>
                          </a:solidFill>
                          <a:latin typeface="+mn-lt"/>
                          <a:ea typeface="+mn-ea"/>
                          <a:cs typeface="+mn-cs"/>
                        </a:rPr>
                        <a:t>img</a:t>
                      </a:r>
                      <a:r>
                        <a:rPr lang="en-US" altLang="zh-TW" sz="1600" b="0" i="0" u="none" strike="noStrike" kern="1200" baseline="0" dirty="0" smtClean="0">
                          <a:solidFill>
                            <a:schemeClr val="tx1"/>
                          </a:solidFill>
                          <a:latin typeface="+mn-lt"/>
                          <a:ea typeface="+mn-ea"/>
                          <a:cs typeface="+mn-cs"/>
                        </a:rPr>
                        <a:t>/4.jpg" height="300px"&gt;</a:t>
                      </a:r>
                    </a:p>
                    <a:p>
                      <a:r>
                        <a:rPr lang="en-US" altLang="zh-TW" sz="1600" b="0" i="0" u="none" strike="noStrike" kern="1200" baseline="0" dirty="0" smtClean="0">
                          <a:solidFill>
                            <a:schemeClr val="tx1"/>
                          </a:solidFill>
                          <a:latin typeface="+mn-lt"/>
                          <a:ea typeface="+mn-ea"/>
                          <a:cs typeface="+mn-cs"/>
                        </a:rPr>
                        <a:t>&lt;p&gt;</a:t>
                      </a:r>
                      <a:r>
                        <a:rPr lang="zh-TW" altLang="en-US" sz="1600" b="0" i="0" u="none" strike="noStrike" kern="1200" baseline="0" dirty="0" smtClean="0">
                          <a:solidFill>
                            <a:schemeClr val="tx1"/>
                          </a:solidFill>
                          <a:latin typeface="+mn-lt"/>
                          <a:ea typeface="+mn-ea"/>
                          <a:cs typeface="+mn-cs"/>
                        </a:rPr>
                        <a:t>台南孔廟是台灣最早成立的孔廟，建於西元</a:t>
                      </a:r>
                      <a:r>
                        <a:rPr lang="en-US" altLang="zh-TW" sz="1600" b="0" i="0" u="none" strike="noStrike" kern="1200" baseline="0" dirty="0" smtClean="0">
                          <a:solidFill>
                            <a:schemeClr val="tx1"/>
                          </a:solidFill>
                          <a:latin typeface="+mn-lt"/>
                          <a:ea typeface="+mn-ea"/>
                          <a:cs typeface="+mn-cs"/>
                        </a:rPr>
                        <a:t>1665</a:t>
                      </a:r>
                      <a:r>
                        <a:rPr lang="zh-TW" altLang="en-US" sz="1600" b="0" i="0" u="none" strike="noStrike" kern="1200" baseline="0" dirty="0" smtClean="0">
                          <a:solidFill>
                            <a:schemeClr val="tx1"/>
                          </a:solidFill>
                          <a:latin typeface="+mn-lt"/>
                          <a:ea typeface="+mn-ea"/>
                          <a:cs typeface="+mn-cs"/>
                        </a:rPr>
                        <a:t>年，是臺灣最早的孔廟。清朝 時招收學生入學，因此稱作「</a:t>
                      </a:r>
                      <a:r>
                        <a:rPr lang="en-US" altLang="zh-TW" sz="1600" b="0" i="0" u="none" strike="noStrike" kern="1200" baseline="0" dirty="0" smtClean="0">
                          <a:solidFill>
                            <a:schemeClr val="tx1"/>
                          </a:solidFill>
                          <a:latin typeface="+mn-lt"/>
                          <a:ea typeface="+mn-ea"/>
                          <a:cs typeface="+mn-cs"/>
                        </a:rPr>
                        <a:t>&lt;strong&gt;</a:t>
                      </a:r>
                      <a:r>
                        <a:rPr lang="zh-TW" altLang="en-US" sz="1600" b="0" i="0" u="none" strike="noStrike" kern="1200" baseline="0" dirty="0" smtClean="0">
                          <a:solidFill>
                            <a:schemeClr val="tx1"/>
                          </a:solidFill>
                          <a:latin typeface="+mn-lt"/>
                          <a:ea typeface="+mn-ea"/>
                          <a:cs typeface="+mn-cs"/>
                        </a:rPr>
                        <a:t>全臺首學</a:t>
                      </a:r>
                      <a:r>
                        <a:rPr lang="en-US" altLang="zh-TW" sz="1600" b="0" i="0" u="none" strike="noStrike" kern="1200" baseline="0" dirty="0" smtClean="0">
                          <a:solidFill>
                            <a:schemeClr val="tx1"/>
                          </a:solidFill>
                          <a:latin typeface="+mn-lt"/>
                          <a:ea typeface="+mn-ea"/>
                          <a:cs typeface="+mn-cs"/>
                        </a:rPr>
                        <a:t>&lt;/strong&gt;</a:t>
                      </a:r>
                      <a:r>
                        <a:rPr lang="zh-TW" altLang="en-US" sz="1600" b="0" i="0" u="none" strike="noStrike" kern="1200" baseline="0" dirty="0" smtClean="0">
                          <a:solidFill>
                            <a:schemeClr val="tx1"/>
                          </a:solidFill>
                          <a:latin typeface="+mn-lt"/>
                          <a:ea typeface="+mn-ea"/>
                          <a:cs typeface="+mn-cs"/>
                        </a:rPr>
                        <a:t>」。</a:t>
                      </a:r>
                      <a:r>
                        <a:rPr lang="en-US" altLang="zh-TW" sz="1600" b="0" i="0" u="none" strike="noStrike" kern="1200" baseline="0" dirty="0" smtClean="0">
                          <a:solidFill>
                            <a:schemeClr val="tx1"/>
                          </a:solidFill>
                          <a:latin typeface="+mn-lt"/>
                          <a:ea typeface="+mn-ea"/>
                          <a:cs typeface="+mn-cs"/>
                        </a:rPr>
                        <a:t>&lt;/p&gt;</a:t>
                      </a:r>
                    </a:p>
                    <a:p>
                      <a:r>
                        <a:rPr lang="en-US" altLang="zh-TW" sz="1600" b="0" i="0" u="none" strike="noStrike" kern="1200" baseline="0" dirty="0" smtClean="0">
                          <a:solidFill>
                            <a:schemeClr val="tx1"/>
                          </a:solidFill>
                          <a:latin typeface="+mn-lt"/>
                          <a:ea typeface="+mn-ea"/>
                          <a:cs typeface="+mn-cs"/>
                        </a:rPr>
                        <a:t>&lt;/section&gt;</a:t>
                      </a:r>
                      <a:endParaRPr lang="zh-TW" altLang="en-US" sz="1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9625811"/>
                  </a:ext>
                </a:extLst>
              </a:tr>
            </a:tbl>
          </a:graphicData>
        </a:graphic>
      </p:graphicFrame>
      <p:pic>
        <p:nvPicPr>
          <p:cNvPr id="7" name="圖片 6"/>
          <p:cNvPicPr>
            <a:picLocks noChangeAspect="1"/>
          </p:cNvPicPr>
          <p:nvPr/>
        </p:nvPicPr>
        <p:blipFill>
          <a:blip r:embed="rId2"/>
          <a:stretch>
            <a:fillRect/>
          </a:stretch>
        </p:blipFill>
        <p:spPr>
          <a:xfrm>
            <a:off x="7072564" y="4647380"/>
            <a:ext cx="2231693" cy="1655872"/>
          </a:xfrm>
          <a:prstGeom prst="rect">
            <a:avLst/>
          </a:prstGeom>
        </p:spPr>
      </p:pic>
    </p:spTree>
    <p:extLst>
      <p:ext uri="{BB962C8B-B14F-4D97-AF65-F5344CB8AC3E}">
        <p14:creationId xmlns:p14="http://schemas.microsoft.com/office/powerpoint/2010/main" val="315681138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b="0" dirty="0"/>
              <a:t>2-1 </a:t>
            </a:r>
            <a:r>
              <a:rPr lang="en-US" altLang="zh-TW" dirty="0"/>
              <a:t>HTML</a:t>
            </a:r>
            <a:r>
              <a:rPr lang="zh-TW" altLang="en-US" dirty="0"/>
              <a:t>標籤簡介</a:t>
            </a:r>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1560" y="1524000"/>
            <a:ext cx="8229600" cy="3712039"/>
          </a:xfrm>
        </p:spPr>
      </p:pic>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3</a:t>
            </a:fld>
            <a:endParaRPr lang="zh-TW" altLang="en-US"/>
          </a:p>
        </p:txBody>
      </p:sp>
    </p:spTree>
    <p:extLst>
      <p:ext uri="{BB962C8B-B14F-4D97-AF65-F5344CB8AC3E}">
        <p14:creationId xmlns:p14="http://schemas.microsoft.com/office/powerpoint/2010/main" val="304193606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7403" y="192413"/>
            <a:ext cx="8329803" cy="1440160"/>
          </a:xfrm>
        </p:spPr>
        <p:txBody>
          <a:bodyPr>
            <a:normAutofit/>
          </a:bodyPr>
          <a:lstStyle/>
          <a:p>
            <a:r>
              <a:rPr lang="en-US" altLang="zh-TW" b="0" dirty="0"/>
              <a:t>2-3 </a:t>
            </a:r>
            <a:r>
              <a:rPr lang="en-US" altLang="zh-TW" dirty="0"/>
              <a:t>CSS</a:t>
            </a:r>
            <a:r>
              <a:rPr lang="zh-TW" altLang="en-US" dirty="0"/>
              <a:t>樣式</a:t>
            </a:r>
            <a:endParaRPr lang="zh-TW" altLang="en-US" sz="2000" dirty="0"/>
          </a:p>
        </p:txBody>
      </p:sp>
      <p:sp>
        <p:nvSpPr>
          <p:cNvPr id="3" name="內容版面配置區 2"/>
          <p:cNvSpPr>
            <a:spLocks noGrp="1"/>
          </p:cNvSpPr>
          <p:nvPr>
            <p:ph idx="1"/>
          </p:nvPr>
        </p:nvSpPr>
        <p:spPr>
          <a:xfrm>
            <a:off x="479512" y="1556792"/>
            <a:ext cx="8085584" cy="4133448"/>
          </a:xfrm>
        </p:spPr>
        <p:txBody>
          <a:bodyPr>
            <a:normAutofit/>
          </a:bodyPr>
          <a:lstStyle/>
          <a:p>
            <a:endParaRPr lang="zh-TW" altLang="en-US" sz="2400"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30</a:t>
            </a:fld>
            <a:endParaRPr lang="zh-TW" altLang="en-US"/>
          </a:p>
        </p:txBody>
      </p:sp>
    </p:spTree>
    <p:extLst>
      <p:ext uri="{BB962C8B-B14F-4D97-AF65-F5344CB8AC3E}">
        <p14:creationId xmlns:p14="http://schemas.microsoft.com/office/powerpoint/2010/main" val="282551097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7403" y="192413"/>
            <a:ext cx="8329803" cy="1440160"/>
          </a:xfrm>
        </p:spPr>
        <p:txBody>
          <a:bodyPr>
            <a:normAutofit/>
          </a:bodyPr>
          <a:lstStyle/>
          <a:p>
            <a:r>
              <a:rPr lang="en-US" altLang="zh-TW" dirty="0"/>
              <a:t>2-3-1</a:t>
            </a:r>
            <a:r>
              <a:rPr lang="zh-TW" altLang="en-US" dirty="0"/>
              <a:t>　顏色的設定</a:t>
            </a:r>
            <a:br>
              <a:rPr lang="zh-TW" altLang="en-US" dirty="0"/>
            </a:br>
            <a:r>
              <a:rPr lang="en-US" altLang="zh-TW" sz="3200" b="0" dirty="0"/>
              <a:t>ch2\ch2-3-1.html</a:t>
            </a:r>
            <a:endParaRPr lang="zh-TW" altLang="en-US" sz="1600" dirty="0"/>
          </a:p>
        </p:txBody>
      </p:sp>
      <p:sp>
        <p:nvSpPr>
          <p:cNvPr id="3" name="內容版面配置區 2"/>
          <p:cNvSpPr>
            <a:spLocks noGrp="1"/>
          </p:cNvSpPr>
          <p:nvPr>
            <p:ph idx="1"/>
          </p:nvPr>
        </p:nvSpPr>
        <p:spPr>
          <a:xfrm>
            <a:off x="479512" y="1662999"/>
            <a:ext cx="8085584" cy="4133448"/>
          </a:xfrm>
        </p:spPr>
        <p:txBody>
          <a:bodyPr>
            <a:normAutofit/>
          </a:bodyPr>
          <a:lstStyle/>
          <a:p>
            <a:endParaRPr lang="zh-TW" altLang="en-US" sz="2400" dirty="0">
              <a:ea typeface="+mn-ea"/>
            </a:endParaRPr>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31</a:t>
            </a:fld>
            <a:endParaRPr lang="zh-TW" altLang="en-US"/>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298" y="2420888"/>
            <a:ext cx="8452577" cy="2823229"/>
          </a:xfrm>
          <a:prstGeom prst="rect">
            <a:avLst/>
          </a:prstGeom>
        </p:spPr>
      </p:pic>
    </p:spTree>
    <p:extLst>
      <p:ext uri="{BB962C8B-B14F-4D97-AF65-F5344CB8AC3E}">
        <p14:creationId xmlns:p14="http://schemas.microsoft.com/office/powerpoint/2010/main" val="38797283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7403" y="192413"/>
            <a:ext cx="8329803" cy="1440160"/>
          </a:xfrm>
        </p:spPr>
        <p:txBody>
          <a:bodyPr>
            <a:normAutofit/>
          </a:bodyPr>
          <a:lstStyle/>
          <a:p>
            <a:r>
              <a:rPr lang="en-US" altLang="zh-TW" dirty="0"/>
              <a:t>2-3-1</a:t>
            </a:r>
            <a:r>
              <a:rPr lang="zh-TW" altLang="en-US" dirty="0"/>
              <a:t>　顏色的設定</a:t>
            </a:r>
            <a:br>
              <a:rPr lang="zh-TW" altLang="en-US" dirty="0"/>
            </a:br>
            <a:r>
              <a:rPr lang="en-US" altLang="zh-TW" sz="3200" b="0" dirty="0"/>
              <a:t>ch2\ch2-3-1.html</a:t>
            </a:r>
            <a:endParaRPr lang="zh-TW" altLang="en-US" sz="1600" dirty="0"/>
          </a:p>
        </p:txBody>
      </p:sp>
      <p:sp>
        <p:nvSpPr>
          <p:cNvPr id="3" name="內容版面配置區 2"/>
          <p:cNvSpPr>
            <a:spLocks noGrp="1"/>
          </p:cNvSpPr>
          <p:nvPr>
            <p:ph idx="1"/>
          </p:nvPr>
        </p:nvSpPr>
        <p:spPr>
          <a:xfrm>
            <a:off x="479512" y="1662999"/>
            <a:ext cx="8085584" cy="4133448"/>
          </a:xfrm>
        </p:spPr>
        <p:txBody>
          <a:bodyPr>
            <a:normAutofit/>
          </a:bodyPr>
          <a:lstStyle/>
          <a:p>
            <a:endParaRPr lang="zh-TW" altLang="en-US" sz="2800"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32</a:t>
            </a:fld>
            <a:endParaRPr lang="zh-TW" altLang="en-US"/>
          </a:p>
        </p:txBody>
      </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204864"/>
            <a:ext cx="8442008" cy="2808312"/>
          </a:xfrm>
          <a:prstGeom prst="rect">
            <a:avLst/>
          </a:prstGeom>
        </p:spPr>
      </p:pic>
    </p:spTree>
    <p:extLst>
      <p:ext uri="{BB962C8B-B14F-4D97-AF65-F5344CB8AC3E}">
        <p14:creationId xmlns:p14="http://schemas.microsoft.com/office/powerpoint/2010/main" val="223500041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7403" y="192413"/>
            <a:ext cx="8329803" cy="1440160"/>
          </a:xfrm>
        </p:spPr>
        <p:txBody>
          <a:bodyPr>
            <a:normAutofit/>
          </a:bodyPr>
          <a:lstStyle/>
          <a:p>
            <a:r>
              <a:rPr lang="en-US" altLang="zh-TW" dirty="0"/>
              <a:t>2-3-1</a:t>
            </a:r>
            <a:r>
              <a:rPr lang="zh-TW" altLang="en-US" dirty="0"/>
              <a:t>　顏色的設定</a:t>
            </a:r>
            <a:br>
              <a:rPr lang="zh-TW" altLang="en-US" dirty="0"/>
            </a:br>
            <a:r>
              <a:rPr lang="en-US" altLang="zh-TW" sz="3200" b="0" dirty="0"/>
              <a:t>ch2\ch2-3-1.html</a:t>
            </a:r>
            <a:endParaRPr lang="zh-TW" altLang="en-US" sz="1600" dirty="0"/>
          </a:p>
        </p:txBody>
      </p:sp>
      <p:sp>
        <p:nvSpPr>
          <p:cNvPr id="3" name="內容版面配置區 2"/>
          <p:cNvSpPr>
            <a:spLocks noGrp="1"/>
          </p:cNvSpPr>
          <p:nvPr>
            <p:ph idx="1"/>
          </p:nvPr>
        </p:nvSpPr>
        <p:spPr>
          <a:xfrm>
            <a:off x="479512" y="1662999"/>
            <a:ext cx="8085584" cy="4133448"/>
          </a:xfrm>
        </p:spPr>
        <p:txBody>
          <a:bodyPr>
            <a:normAutofit/>
          </a:bodyPr>
          <a:lstStyle/>
          <a:p>
            <a:endParaRPr lang="zh-TW" altLang="en-US" sz="2800"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33</a:t>
            </a:fld>
            <a:endParaRPr lang="zh-TW" altLang="en-US"/>
          </a:p>
        </p:txBody>
      </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308" y="2132856"/>
            <a:ext cx="8727692" cy="2376264"/>
          </a:xfrm>
          <a:prstGeom prst="rect">
            <a:avLst/>
          </a:prstGeom>
        </p:spPr>
      </p:pic>
    </p:spTree>
    <p:extLst>
      <p:ext uri="{BB962C8B-B14F-4D97-AF65-F5344CB8AC3E}">
        <p14:creationId xmlns:p14="http://schemas.microsoft.com/office/powerpoint/2010/main" val="209853444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7544" y="476672"/>
            <a:ext cx="8329803" cy="1440160"/>
          </a:xfrm>
        </p:spPr>
        <p:txBody>
          <a:bodyPr>
            <a:normAutofit/>
          </a:bodyPr>
          <a:lstStyle/>
          <a:p>
            <a:r>
              <a:rPr lang="en-US" altLang="zh-TW" dirty="0"/>
              <a:t>2-3-2</a:t>
            </a:r>
            <a:r>
              <a:rPr lang="zh-TW" altLang="en-US" dirty="0"/>
              <a:t>　盒子模型（</a:t>
            </a:r>
            <a:r>
              <a:rPr lang="en-US" altLang="zh-TW" dirty="0"/>
              <a:t>box model</a:t>
            </a:r>
            <a:r>
              <a:rPr lang="zh-TW" altLang="en-US" dirty="0"/>
              <a:t>）</a:t>
            </a:r>
            <a:br>
              <a:rPr lang="zh-TW" altLang="en-US" dirty="0"/>
            </a:br>
            <a:r>
              <a:rPr lang="en-US" altLang="zh-TW" sz="3200" b="0" dirty="0"/>
              <a:t>ch2\ch2-3-2.html</a:t>
            </a:r>
            <a:endParaRPr lang="zh-TW" altLang="en-US" sz="1200" dirty="0"/>
          </a:p>
        </p:txBody>
      </p:sp>
      <p:sp>
        <p:nvSpPr>
          <p:cNvPr id="3" name="內容版面配置區 2"/>
          <p:cNvSpPr>
            <a:spLocks noGrp="1"/>
          </p:cNvSpPr>
          <p:nvPr>
            <p:ph idx="1"/>
          </p:nvPr>
        </p:nvSpPr>
        <p:spPr>
          <a:xfrm>
            <a:off x="479512" y="1988840"/>
            <a:ext cx="8340960" cy="4869160"/>
          </a:xfrm>
        </p:spPr>
        <p:txBody>
          <a:bodyPr>
            <a:noAutofit/>
          </a:bodyPr>
          <a:lstStyle/>
          <a:p>
            <a:endParaRPr lang="en-US" altLang="zh-TW" sz="2400" dirty="0" smtClean="0"/>
          </a:p>
          <a:p>
            <a:endParaRPr lang="en-US" altLang="zh-TW" sz="2400" dirty="0" smtClean="0"/>
          </a:p>
          <a:p>
            <a:endParaRPr lang="en-US" altLang="zh-TW" sz="2400" dirty="0" smtClean="0"/>
          </a:p>
          <a:p>
            <a:endParaRPr lang="en-US" altLang="zh-TW" sz="2400" dirty="0" smtClean="0"/>
          </a:p>
          <a:p>
            <a:endParaRPr lang="en-US" altLang="zh-TW" sz="2400" dirty="0"/>
          </a:p>
          <a:p>
            <a:endParaRPr lang="en-US" altLang="zh-TW" sz="2400" dirty="0" smtClean="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34</a:t>
            </a:fld>
            <a:endParaRPr lang="zh-TW" altLang="en-US"/>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2060848"/>
            <a:ext cx="5832648" cy="3812268"/>
          </a:xfrm>
          <a:prstGeom prst="rect">
            <a:avLst/>
          </a:prstGeom>
        </p:spPr>
      </p:pic>
    </p:spTree>
    <p:extLst>
      <p:ext uri="{BB962C8B-B14F-4D97-AF65-F5344CB8AC3E}">
        <p14:creationId xmlns:p14="http://schemas.microsoft.com/office/powerpoint/2010/main" val="105288062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95536" y="332656"/>
            <a:ext cx="8329803" cy="1440160"/>
          </a:xfrm>
        </p:spPr>
        <p:txBody>
          <a:bodyPr>
            <a:normAutofit/>
          </a:bodyPr>
          <a:lstStyle/>
          <a:p>
            <a:r>
              <a:rPr lang="en-US" altLang="zh-TW" dirty="0"/>
              <a:t>2-3-2</a:t>
            </a:r>
            <a:r>
              <a:rPr lang="zh-TW" altLang="en-US" dirty="0"/>
              <a:t>　盒子模型（</a:t>
            </a:r>
            <a:r>
              <a:rPr lang="en-US" altLang="zh-TW" dirty="0"/>
              <a:t>box model</a:t>
            </a:r>
            <a:r>
              <a:rPr lang="zh-TW" altLang="en-US" dirty="0"/>
              <a:t>）</a:t>
            </a:r>
            <a:br>
              <a:rPr lang="zh-TW" altLang="en-US" dirty="0"/>
            </a:br>
            <a:r>
              <a:rPr lang="en-US" altLang="zh-TW" sz="3200" b="0" dirty="0"/>
              <a:t>ch2\ch2-3-2.html</a:t>
            </a:r>
            <a:endParaRPr lang="zh-TW" altLang="en-US" sz="1200" dirty="0"/>
          </a:p>
        </p:txBody>
      </p:sp>
      <p:sp>
        <p:nvSpPr>
          <p:cNvPr id="3" name="內容版面配置區 2"/>
          <p:cNvSpPr>
            <a:spLocks noGrp="1"/>
          </p:cNvSpPr>
          <p:nvPr>
            <p:ph idx="1"/>
          </p:nvPr>
        </p:nvSpPr>
        <p:spPr>
          <a:xfrm>
            <a:off x="479512" y="1662998"/>
            <a:ext cx="8340960" cy="5195002"/>
          </a:xfrm>
        </p:spPr>
        <p:txBody>
          <a:bodyPr>
            <a:normAutofit/>
          </a:bodyPr>
          <a:lstStyle/>
          <a:p>
            <a:endParaRPr lang="en-US" altLang="zh-TW" sz="2400" dirty="0" smtClean="0"/>
          </a:p>
          <a:p>
            <a:endParaRPr lang="en-US" altLang="zh-TW" sz="2400" dirty="0"/>
          </a:p>
          <a:p>
            <a:endParaRPr lang="en-US" altLang="zh-TW" sz="2400" dirty="0" smtClean="0"/>
          </a:p>
          <a:p>
            <a:endParaRPr lang="en-US" altLang="zh-TW" sz="2400" dirty="0" smtClean="0"/>
          </a:p>
          <a:p>
            <a:endParaRPr lang="en-US" altLang="zh-TW" sz="2400" dirty="0" smtClean="0"/>
          </a:p>
          <a:p>
            <a:endParaRPr lang="en-US" altLang="zh-TW" sz="2400" dirty="0"/>
          </a:p>
          <a:p>
            <a:endParaRPr lang="en-US" altLang="zh-TW" sz="2400" dirty="0" smtClean="0"/>
          </a:p>
          <a:p>
            <a:pPr marL="342900" indent="-342900">
              <a:buFont typeface="Arial" panose="020B0604020202020204" pitchFamily="34" charset="0"/>
              <a:buChar char="•"/>
            </a:pPr>
            <a:r>
              <a:rPr lang="zh-TW" altLang="en-US" sz="2400" dirty="0" smtClean="0"/>
              <a:t>邊界</a:t>
            </a:r>
            <a:r>
              <a:rPr lang="zh-TW" altLang="en-US" sz="2400" dirty="0"/>
              <a:t>（</a:t>
            </a:r>
            <a:r>
              <a:rPr lang="en-US" altLang="zh-TW" sz="2400" dirty="0"/>
              <a:t>border</a:t>
            </a:r>
            <a:r>
              <a:rPr lang="zh-TW" altLang="en-US" sz="2400" dirty="0"/>
              <a:t>）包圍</a:t>
            </a:r>
            <a:r>
              <a:rPr lang="en-US" altLang="zh-TW" sz="2400" dirty="0"/>
              <a:t>padding</a:t>
            </a:r>
            <a:r>
              <a:rPr lang="zh-TW" altLang="en-US" sz="2400" dirty="0"/>
              <a:t>與內容，可以設定顏色與粗細，也分成上、右、下</a:t>
            </a:r>
            <a:r>
              <a:rPr lang="zh-TW" altLang="en-US" sz="2400" dirty="0" smtClean="0"/>
              <a:t>與左</a:t>
            </a:r>
            <a:r>
              <a:rPr lang="zh-TW" altLang="en-US" sz="2400" dirty="0"/>
              <a:t>，可以分開設定</a:t>
            </a:r>
            <a:r>
              <a:rPr lang="zh-TW" altLang="en-US" sz="2400" dirty="0" smtClean="0"/>
              <a:t>；</a:t>
            </a:r>
            <a:endParaRPr lang="en-US" altLang="zh-TW" sz="2400" dirty="0" smtClean="0"/>
          </a:p>
          <a:p>
            <a:pPr marL="342900" indent="-342900">
              <a:buFont typeface="Arial" panose="020B0604020202020204" pitchFamily="34" charset="0"/>
              <a:buChar char="•"/>
            </a:pPr>
            <a:r>
              <a:rPr lang="en-US" altLang="zh-TW" sz="2400" dirty="0" smtClean="0"/>
              <a:t>margin</a:t>
            </a:r>
            <a:r>
              <a:rPr lang="zh-TW" altLang="en-US" sz="2400" dirty="0"/>
              <a:t>放置於邊界外，是透明的，用於設定邊界與其他網頁</a:t>
            </a:r>
            <a:r>
              <a:rPr lang="zh-TW" altLang="en-US" sz="2400" dirty="0" smtClean="0"/>
              <a:t>元件</a:t>
            </a:r>
            <a:r>
              <a:rPr lang="zh-TW" altLang="en-US" sz="2400" dirty="0"/>
              <a:t>的距離，也分成上、右、下與左，可以分開設定。</a:t>
            </a:r>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35</a:t>
            </a:fld>
            <a:endParaRPr lang="zh-TW" altLang="en-US"/>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0138" y="1196752"/>
            <a:ext cx="4392488" cy="2870967"/>
          </a:xfrm>
          <a:prstGeom prst="rect">
            <a:avLst/>
          </a:prstGeom>
        </p:spPr>
      </p:pic>
    </p:spTree>
    <p:extLst>
      <p:ext uri="{BB962C8B-B14F-4D97-AF65-F5344CB8AC3E}">
        <p14:creationId xmlns:p14="http://schemas.microsoft.com/office/powerpoint/2010/main" val="284568126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7403" y="192413"/>
            <a:ext cx="8329803" cy="1440160"/>
          </a:xfrm>
        </p:spPr>
        <p:txBody>
          <a:bodyPr>
            <a:normAutofit/>
          </a:bodyPr>
          <a:lstStyle/>
          <a:p>
            <a:r>
              <a:rPr lang="en-US" altLang="zh-TW" dirty="0"/>
              <a:t>2-3-2</a:t>
            </a:r>
            <a:r>
              <a:rPr lang="zh-TW" altLang="en-US" dirty="0"/>
              <a:t>　盒子模型（</a:t>
            </a:r>
            <a:r>
              <a:rPr lang="en-US" altLang="zh-TW" dirty="0"/>
              <a:t>box model</a:t>
            </a:r>
            <a:r>
              <a:rPr lang="zh-TW" altLang="en-US" dirty="0"/>
              <a:t>）</a:t>
            </a:r>
            <a:br>
              <a:rPr lang="zh-TW" altLang="en-US" dirty="0"/>
            </a:br>
            <a:r>
              <a:rPr lang="en-US" altLang="zh-TW" sz="3200" b="0" dirty="0"/>
              <a:t>ch2\ch2-3-2.html</a:t>
            </a:r>
            <a:endParaRPr lang="zh-TW" altLang="en-US" sz="1200" dirty="0"/>
          </a:p>
        </p:txBody>
      </p:sp>
      <p:sp>
        <p:nvSpPr>
          <p:cNvPr id="3" name="內容版面配置區 2"/>
          <p:cNvSpPr>
            <a:spLocks noGrp="1"/>
          </p:cNvSpPr>
          <p:nvPr>
            <p:ph idx="1"/>
          </p:nvPr>
        </p:nvSpPr>
        <p:spPr>
          <a:xfrm>
            <a:off x="122514" y="1332275"/>
            <a:ext cx="8651304" cy="3888432"/>
          </a:xfrm>
        </p:spPr>
        <p:txBody>
          <a:bodyPr>
            <a:normAutofit/>
          </a:bodyPr>
          <a:lstStyle/>
          <a:p>
            <a:endParaRPr lang="en-US" altLang="zh-TW" sz="2800" dirty="0" smtClean="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36</a:t>
            </a:fld>
            <a:endParaRPr lang="zh-TW" altLang="en-US"/>
          </a:p>
        </p:txBody>
      </p:sp>
      <p:graphicFrame>
        <p:nvGraphicFramePr>
          <p:cNvPr id="6" name="表格 5"/>
          <p:cNvGraphicFramePr>
            <a:graphicFrameLocks noGrp="1"/>
          </p:cNvGraphicFramePr>
          <p:nvPr>
            <p:extLst>
              <p:ext uri="{D42A27DB-BD31-4B8C-83A1-F6EECF244321}">
                <p14:modId xmlns:p14="http://schemas.microsoft.com/office/powerpoint/2010/main" val="2148194439"/>
              </p:ext>
            </p:extLst>
          </p:nvPr>
        </p:nvGraphicFramePr>
        <p:xfrm>
          <a:off x="107504" y="1820825"/>
          <a:ext cx="5256584" cy="4358640"/>
        </p:xfrm>
        <a:graphic>
          <a:graphicData uri="http://schemas.openxmlformats.org/drawingml/2006/table">
            <a:tbl>
              <a:tblPr firstRow="1" bandRow="1">
                <a:tableStyleId>{9D7B26C5-4107-4FEC-AEDC-1716B250A1EF}</a:tableStyleId>
              </a:tblPr>
              <a:tblGrid>
                <a:gridCol w="5256584">
                  <a:extLst>
                    <a:ext uri="{9D8B030D-6E8A-4147-A177-3AD203B41FA5}">
                      <a16:colId xmlns:a16="http://schemas.microsoft.com/office/drawing/2014/main" val="2567928064"/>
                    </a:ext>
                  </a:extLst>
                </a:gridCol>
              </a:tblGrid>
              <a:tr h="3245634">
                <a:tc>
                  <a:txBody>
                    <a:bodyPr/>
                    <a:lstStyle/>
                    <a:p>
                      <a:r>
                        <a:rPr lang="en-US" altLang="zh-TW" sz="2000" b="0" i="0" u="none" strike="noStrike" kern="1200" baseline="0" dirty="0" smtClean="0">
                          <a:solidFill>
                            <a:srgbClr val="FF0000"/>
                          </a:solidFill>
                          <a:latin typeface="+mn-lt"/>
                          <a:ea typeface="+mn-ea"/>
                          <a:cs typeface="+mn-cs"/>
                        </a:rPr>
                        <a:t>&lt;div style="width:250px;padding:10px;border:5px red solid;margin:30px;"&gt;</a:t>
                      </a:r>
                    </a:p>
                    <a:p>
                      <a:r>
                        <a:rPr lang="en-US" altLang="zh-TW" sz="2000" b="0" i="0" u="none" strike="noStrike" kern="1200" baseline="0" dirty="0" smtClean="0">
                          <a:solidFill>
                            <a:schemeClr val="tx1"/>
                          </a:solidFill>
                          <a:latin typeface="+mn-lt"/>
                          <a:ea typeface="+mn-ea"/>
                          <a:cs typeface="+mn-cs"/>
                        </a:rPr>
                        <a:t>CSS</a:t>
                      </a:r>
                      <a:r>
                        <a:rPr lang="zh-TW" altLang="en-US" sz="2000" b="0" i="0" u="none" strike="noStrike" kern="1200" baseline="0" dirty="0" smtClean="0">
                          <a:solidFill>
                            <a:schemeClr val="tx1"/>
                          </a:solidFill>
                          <a:latin typeface="+mn-lt"/>
                          <a:ea typeface="+mn-ea"/>
                          <a:cs typeface="+mn-cs"/>
                        </a:rPr>
                        <a:t>盒子模型</a:t>
                      </a:r>
                      <a:r>
                        <a:rPr lang="en-US" altLang="zh-TW" sz="2000" b="0" i="0" u="none" strike="noStrike" kern="1200" baseline="0" dirty="0" smtClean="0">
                          <a:solidFill>
                            <a:schemeClr val="tx1"/>
                          </a:solidFill>
                          <a:latin typeface="+mn-lt"/>
                          <a:ea typeface="+mn-ea"/>
                          <a:cs typeface="+mn-cs"/>
                        </a:rPr>
                        <a:t>(box model)</a:t>
                      </a:r>
                      <a:r>
                        <a:rPr lang="zh-TW" altLang="en-US" sz="2000" b="0" i="0" u="none" strike="noStrike" kern="1200" baseline="0" dirty="0" smtClean="0">
                          <a:solidFill>
                            <a:schemeClr val="tx1"/>
                          </a:solidFill>
                          <a:latin typeface="+mn-lt"/>
                          <a:ea typeface="+mn-ea"/>
                          <a:cs typeface="+mn-cs"/>
                        </a:rPr>
                        <a:t>、</a:t>
                      </a:r>
                      <a:r>
                        <a:rPr lang="en-US" altLang="zh-TW" sz="2000" b="0" i="0" u="none" strike="noStrike" kern="1200" baseline="0" dirty="0" smtClean="0">
                          <a:solidFill>
                            <a:schemeClr val="tx1"/>
                          </a:solidFill>
                          <a:latin typeface="+mn-lt"/>
                          <a:ea typeface="+mn-ea"/>
                          <a:cs typeface="+mn-cs"/>
                        </a:rPr>
                        <a:t>CSS</a:t>
                      </a:r>
                      <a:r>
                        <a:rPr lang="zh-TW" altLang="en-US" sz="2000" b="0" i="0" u="none" strike="noStrike" kern="1200" baseline="0" dirty="0" smtClean="0">
                          <a:solidFill>
                            <a:schemeClr val="tx1"/>
                          </a:solidFill>
                          <a:latin typeface="+mn-lt"/>
                          <a:ea typeface="+mn-ea"/>
                          <a:cs typeface="+mn-cs"/>
                        </a:rPr>
                        <a:t>盒子模型</a:t>
                      </a:r>
                      <a:r>
                        <a:rPr lang="en-US" altLang="zh-TW" sz="2000" b="0" i="0" u="none" strike="noStrike" kern="1200" baseline="0" dirty="0" smtClean="0">
                          <a:solidFill>
                            <a:schemeClr val="tx1"/>
                          </a:solidFill>
                          <a:latin typeface="+mn-lt"/>
                          <a:ea typeface="+mn-ea"/>
                          <a:cs typeface="+mn-cs"/>
                        </a:rPr>
                        <a:t>(box model)</a:t>
                      </a:r>
                      <a:r>
                        <a:rPr lang="zh-TW" altLang="en-US" sz="2000" b="0" i="0" u="none" strike="noStrike" kern="1200" baseline="0" dirty="0" smtClean="0">
                          <a:solidFill>
                            <a:schemeClr val="tx1"/>
                          </a:solidFill>
                          <a:latin typeface="+mn-lt"/>
                          <a:ea typeface="+mn-ea"/>
                          <a:cs typeface="+mn-cs"/>
                        </a:rPr>
                        <a:t>、</a:t>
                      </a:r>
                      <a:r>
                        <a:rPr lang="en-US" altLang="zh-TW" sz="2000" b="0" i="0" u="none" strike="noStrike" kern="1200" baseline="0" dirty="0" smtClean="0">
                          <a:solidFill>
                            <a:schemeClr val="tx1"/>
                          </a:solidFill>
                          <a:latin typeface="+mn-lt"/>
                          <a:ea typeface="+mn-ea"/>
                          <a:cs typeface="+mn-cs"/>
                        </a:rPr>
                        <a:t>CSS</a:t>
                      </a:r>
                      <a:r>
                        <a:rPr lang="zh-TW" altLang="en-US" sz="2000" b="0" i="0" u="none" strike="noStrike" kern="1200" baseline="0" dirty="0" smtClean="0">
                          <a:solidFill>
                            <a:schemeClr val="tx1"/>
                          </a:solidFill>
                          <a:latin typeface="+mn-lt"/>
                          <a:ea typeface="+mn-ea"/>
                          <a:cs typeface="+mn-cs"/>
                        </a:rPr>
                        <a:t>盒子模型</a:t>
                      </a:r>
                      <a:r>
                        <a:rPr lang="en-US" altLang="zh-TW" sz="2000" b="0" i="0" u="none" strike="noStrike" kern="1200" baseline="0" dirty="0" smtClean="0">
                          <a:solidFill>
                            <a:schemeClr val="tx1"/>
                          </a:solidFill>
                          <a:latin typeface="+mn-lt"/>
                          <a:ea typeface="+mn-ea"/>
                          <a:cs typeface="+mn-cs"/>
                        </a:rPr>
                        <a:t>(box model)</a:t>
                      </a:r>
                      <a:r>
                        <a:rPr lang="zh-TW" altLang="en-US" sz="2000" b="0" i="0" u="none" strike="noStrike" kern="1200" baseline="0" dirty="0" smtClean="0">
                          <a:solidFill>
                            <a:schemeClr val="tx1"/>
                          </a:solidFill>
                          <a:latin typeface="+mn-lt"/>
                          <a:ea typeface="+mn-ea"/>
                          <a:cs typeface="+mn-cs"/>
                        </a:rPr>
                        <a:t>、</a:t>
                      </a:r>
                      <a:r>
                        <a:rPr lang="en-US" altLang="zh-TW" sz="2000" b="0" i="0" u="none" strike="noStrike" kern="1200" baseline="0" dirty="0" smtClean="0">
                          <a:solidFill>
                            <a:schemeClr val="tx1"/>
                          </a:solidFill>
                          <a:latin typeface="+mn-lt"/>
                          <a:ea typeface="+mn-ea"/>
                          <a:cs typeface="+mn-cs"/>
                        </a:rPr>
                        <a:t>CSS</a:t>
                      </a:r>
                      <a:r>
                        <a:rPr lang="zh-TW" altLang="en-US" sz="2000" b="0" i="0" u="none" strike="noStrike" kern="1200" baseline="0" dirty="0" smtClean="0">
                          <a:solidFill>
                            <a:schemeClr val="tx1"/>
                          </a:solidFill>
                          <a:latin typeface="+mn-lt"/>
                          <a:ea typeface="+mn-ea"/>
                          <a:cs typeface="+mn-cs"/>
                        </a:rPr>
                        <a:t>盒子模型</a:t>
                      </a:r>
                      <a:r>
                        <a:rPr lang="en-US" altLang="zh-TW" sz="2000" b="0" i="0" u="none" strike="noStrike" kern="1200" baseline="0" dirty="0" smtClean="0">
                          <a:solidFill>
                            <a:schemeClr val="tx1"/>
                          </a:solidFill>
                          <a:latin typeface="+mn-lt"/>
                          <a:ea typeface="+mn-ea"/>
                          <a:cs typeface="+mn-cs"/>
                        </a:rPr>
                        <a:t>(box model)</a:t>
                      </a:r>
                      <a:r>
                        <a:rPr lang="zh-TW" altLang="en-US" sz="2000" b="0" i="0" u="none" strike="noStrike" kern="1200" baseline="0" dirty="0" smtClean="0">
                          <a:solidFill>
                            <a:schemeClr val="tx1"/>
                          </a:solidFill>
                          <a:latin typeface="+mn-lt"/>
                          <a:ea typeface="+mn-ea"/>
                          <a:cs typeface="+mn-cs"/>
                        </a:rPr>
                        <a:t>、</a:t>
                      </a:r>
                      <a:r>
                        <a:rPr lang="en-US" altLang="zh-TW" sz="2000" b="0" i="0" u="none" strike="noStrike" kern="1200" baseline="0" dirty="0" smtClean="0">
                          <a:solidFill>
                            <a:schemeClr val="tx1"/>
                          </a:solidFill>
                          <a:latin typeface="+mn-lt"/>
                          <a:ea typeface="+mn-ea"/>
                          <a:cs typeface="+mn-cs"/>
                        </a:rPr>
                        <a:t>CSS</a:t>
                      </a:r>
                      <a:r>
                        <a:rPr lang="zh-TW" altLang="en-US" sz="2000" b="0" i="0" u="none" strike="noStrike" kern="1200" baseline="0" dirty="0" smtClean="0">
                          <a:solidFill>
                            <a:schemeClr val="tx1"/>
                          </a:solidFill>
                          <a:latin typeface="+mn-lt"/>
                          <a:ea typeface="+mn-ea"/>
                          <a:cs typeface="+mn-cs"/>
                        </a:rPr>
                        <a:t>盒子模型</a:t>
                      </a:r>
                      <a:r>
                        <a:rPr lang="en-US" altLang="zh-TW" sz="2000" b="0" i="0" u="none" strike="noStrike" kern="1200" baseline="0" dirty="0" smtClean="0">
                          <a:solidFill>
                            <a:schemeClr val="tx1"/>
                          </a:solidFill>
                          <a:latin typeface="+mn-lt"/>
                          <a:ea typeface="+mn-ea"/>
                          <a:cs typeface="+mn-cs"/>
                        </a:rPr>
                        <a:t>(box model)</a:t>
                      </a:r>
                      <a:r>
                        <a:rPr lang="zh-TW" altLang="en-US" sz="2000" b="0" i="0" u="none" strike="noStrike" kern="1200" baseline="0" dirty="0" smtClean="0">
                          <a:solidFill>
                            <a:schemeClr val="tx1"/>
                          </a:solidFill>
                          <a:latin typeface="+mn-lt"/>
                          <a:ea typeface="+mn-ea"/>
                          <a:cs typeface="+mn-cs"/>
                        </a:rPr>
                        <a:t>、</a:t>
                      </a:r>
                      <a:r>
                        <a:rPr lang="en-US" altLang="zh-TW" sz="2000" b="0" i="0" u="none" strike="noStrike" kern="1200" baseline="0" dirty="0" smtClean="0">
                          <a:solidFill>
                            <a:schemeClr val="tx1"/>
                          </a:solidFill>
                          <a:latin typeface="+mn-lt"/>
                          <a:ea typeface="+mn-ea"/>
                          <a:cs typeface="+mn-cs"/>
                        </a:rPr>
                        <a:t>CSS</a:t>
                      </a:r>
                      <a:r>
                        <a:rPr lang="zh-TW" altLang="en-US" sz="2000" b="0" i="0" u="none" strike="noStrike" kern="1200" baseline="0" dirty="0" smtClean="0">
                          <a:solidFill>
                            <a:schemeClr val="tx1"/>
                          </a:solidFill>
                          <a:latin typeface="+mn-lt"/>
                          <a:ea typeface="+mn-ea"/>
                          <a:cs typeface="+mn-cs"/>
                        </a:rPr>
                        <a:t>盒子模型</a:t>
                      </a:r>
                      <a:r>
                        <a:rPr lang="en-US" altLang="zh-TW" sz="2000" b="0" i="0" u="none" strike="noStrike" kern="1200" baseline="0" dirty="0" smtClean="0">
                          <a:solidFill>
                            <a:schemeClr val="tx1"/>
                          </a:solidFill>
                          <a:latin typeface="+mn-lt"/>
                          <a:ea typeface="+mn-ea"/>
                          <a:cs typeface="+mn-cs"/>
                        </a:rPr>
                        <a:t>(box model)</a:t>
                      </a:r>
                      <a:r>
                        <a:rPr lang="zh-TW" altLang="en-US" sz="2000" b="0" i="0" u="none" strike="noStrike" kern="1200" baseline="0" dirty="0" smtClean="0">
                          <a:solidFill>
                            <a:schemeClr val="tx1"/>
                          </a:solidFill>
                          <a:latin typeface="+mn-lt"/>
                          <a:ea typeface="+mn-ea"/>
                          <a:cs typeface="+mn-cs"/>
                        </a:rPr>
                        <a:t>、</a:t>
                      </a:r>
                      <a:r>
                        <a:rPr lang="en-US" altLang="zh-TW" sz="2000" b="0" i="0" u="none" strike="noStrike" kern="1200" baseline="0" dirty="0" smtClean="0">
                          <a:solidFill>
                            <a:schemeClr val="tx1"/>
                          </a:solidFill>
                          <a:latin typeface="+mn-lt"/>
                          <a:ea typeface="+mn-ea"/>
                          <a:cs typeface="+mn-cs"/>
                        </a:rPr>
                        <a:t>CSS</a:t>
                      </a:r>
                      <a:r>
                        <a:rPr lang="zh-TW" altLang="en-US" sz="2000" b="0" i="0" u="none" strike="noStrike" kern="1200" baseline="0" dirty="0" smtClean="0">
                          <a:solidFill>
                            <a:schemeClr val="tx1"/>
                          </a:solidFill>
                          <a:latin typeface="+mn-lt"/>
                          <a:ea typeface="+mn-ea"/>
                          <a:cs typeface="+mn-cs"/>
                        </a:rPr>
                        <a:t>盒子模型</a:t>
                      </a:r>
                      <a:r>
                        <a:rPr lang="en-US" altLang="zh-TW" sz="2000" b="0" i="0" u="none" strike="noStrike" kern="1200" baseline="0" dirty="0" smtClean="0">
                          <a:solidFill>
                            <a:schemeClr val="tx1"/>
                          </a:solidFill>
                          <a:latin typeface="+mn-lt"/>
                          <a:ea typeface="+mn-ea"/>
                          <a:cs typeface="+mn-cs"/>
                        </a:rPr>
                        <a:t>(box</a:t>
                      </a:r>
                      <a:r>
                        <a:rPr lang="zh-TW" altLang="en-US" sz="2000" b="0" i="0" u="none" strike="noStrike" kern="1200" baseline="0" dirty="0" smtClean="0">
                          <a:solidFill>
                            <a:schemeClr val="tx1"/>
                          </a:solidFill>
                          <a:latin typeface="+mn-lt"/>
                          <a:ea typeface="+mn-ea"/>
                          <a:cs typeface="+mn-cs"/>
                        </a:rPr>
                        <a:t> </a:t>
                      </a:r>
                      <a:r>
                        <a:rPr lang="en-US" altLang="zh-TW" sz="2000" b="0" i="0" u="none" strike="noStrike" kern="1200" baseline="0" dirty="0" smtClean="0">
                          <a:solidFill>
                            <a:schemeClr val="tx1"/>
                          </a:solidFill>
                          <a:latin typeface="+mn-lt"/>
                          <a:ea typeface="+mn-ea"/>
                          <a:cs typeface="+mn-cs"/>
                        </a:rPr>
                        <a:t>model)</a:t>
                      </a:r>
                      <a:r>
                        <a:rPr lang="zh-TW" altLang="en-US" sz="2000" b="0" i="0" u="none" strike="noStrike" kern="1200" baseline="0" dirty="0" smtClean="0">
                          <a:solidFill>
                            <a:schemeClr val="tx1"/>
                          </a:solidFill>
                          <a:latin typeface="+mn-lt"/>
                          <a:ea typeface="+mn-ea"/>
                          <a:cs typeface="+mn-cs"/>
                        </a:rPr>
                        <a:t>、</a:t>
                      </a:r>
                      <a:r>
                        <a:rPr lang="en-US" altLang="zh-TW" sz="2000" b="0" i="0" u="none" strike="noStrike" kern="1200" baseline="0" dirty="0" smtClean="0">
                          <a:solidFill>
                            <a:schemeClr val="tx1"/>
                          </a:solidFill>
                          <a:latin typeface="+mn-lt"/>
                          <a:ea typeface="+mn-ea"/>
                          <a:cs typeface="+mn-cs"/>
                        </a:rPr>
                        <a:t>CSS</a:t>
                      </a:r>
                      <a:r>
                        <a:rPr lang="zh-TW" altLang="en-US" sz="2000" b="0" i="0" u="none" strike="noStrike" kern="1200" baseline="0" dirty="0" smtClean="0">
                          <a:solidFill>
                            <a:schemeClr val="tx1"/>
                          </a:solidFill>
                          <a:latin typeface="+mn-lt"/>
                          <a:ea typeface="+mn-ea"/>
                          <a:cs typeface="+mn-cs"/>
                        </a:rPr>
                        <a:t>盒子模型</a:t>
                      </a:r>
                      <a:r>
                        <a:rPr lang="en-US" altLang="zh-TW" sz="2000" b="0" i="0" u="none" strike="noStrike" kern="1200" baseline="0" dirty="0" smtClean="0">
                          <a:solidFill>
                            <a:schemeClr val="tx1"/>
                          </a:solidFill>
                          <a:latin typeface="+mn-lt"/>
                          <a:ea typeface="+mn-ea"/>
                          <a:cs typeface="+mn-cs"/>
                        </a:rPr>
                        <a:t>(box model)</a:t>
                      </a:r>
                      <a:r>
                        <a:rPr lang="zh-TW" altLang="en-US" sz="2000" b="0" i="0" u="none" strike="noStrike" kern="1200" baseline="0" dirty="0" smtClean="0">
                          <a:solidFill>
                            <a:schemeClr val="tx1"/>
                          </a:solidFill>
                          <a:latin typeface="+mn-lt"/>
                          <a:ea typeface="+mn-ea"/>
                          <a:cs typeface="+mn-cs"/>
                        </a:rPr>
                        <a:t>、</a:t>
                      </a:r>
                      <a:r>
                        <a:rPr lang="en-US" altLang="zh-TW" sz="2000" b="0" i="0" u="none" strike="noStrike" kern="1200" baseline="0" dirty="0" smtClean="0">
                          <a:solidFill>
                            <a:schemeClr val="tx1"/>
                          </a:solidFill>
                          <a:latin typeface="+mn-lt"/>
                          <a:ea typeface="+mn-ea"/>
                          <a:cs typeface="+mn-cs"/>
                        </a:rPr>
                        <a:t>CSS</a:t>
                      </a:r>
                      <a:r>
                        <a:rPr lang="zh-TW" altLang="en-US" sz="2000" b="0" i="0" u="none" strike="noStrike" kern="1200" baseline="0" dirty="0" smtClean="0">
                          <a:solidFill>
                            <a:schemeClr val="tx1"/>
                          </a:solidFill>
                          <a:latin typeface="+mn-lt"/>
                          <a:ea typeface="+mn-ea"/>
                          <a:cs typeface="+mn-cs"/>
                        </a:rPr>
                        <a:t>盒子模型</a:t>
                      </a:r>
                      <a:r>
                        <a:rPr lang="en-US" altLang="zh-TW" sz="2000" b="0" i="0" u="none" strike="noStrike" kern="1200" baseline="0" dirty="0" smtClean="0">
                          <a:solidFill>
                            <a:schemeClr val="tx1"/>
                          </a:solidFill>
                          <a:latin typeface="+mn-lt"/>
                          <a:ea typeface="+mn-ea"/>
                          <a:cs typeface="+mn-cs"/>
                        </a:rPr>
                        <a:t>(box model)</a:t>
                      </a:r>
                      <a:r>
                        <a:rPr lang="zh-TW" altLang="en-US" sz="2000" b="0" i="0" u="none" strike="noStrike" kern="1200" baseline="0" dirty="0" smtClean="0">
                          <a:solidFill>
                            <a:schemeClr val="tx1"/>
                          </a:solidFill>
                          <a:latin typeface="+mn-lt"/>
                          <a:ea typeface="+mn-ea"/>
                          <a:cs typeface="+mn-cs"/>
                        </a:rPr>
                        <a:t>、</a:t>
                      </a:r>
                      <a:r>
                        <a:rPr lang="en-US" altLang="zh-TW" sz="2000" b="0" i="0" u="none" strike="noStrike" kern="1200" baseline="0" dirty="0" smtClean="0">
                          <a:solidFill>
                            <a:schemeClr val="tx1"/>
                          </a:solidFill>
                          <a:latin typeface="+mn-lt"/>
                          <a:ea typeface="+mn-ea"/>
                          <a:cs typeface="+mn-cs"/>
                        </a:rPr>
                        <a:t>CSS</a:t>
                      </a:r>
                      <a:r>
                        <a:rPr lang="zh-TW" altLang="en-US" sz="2000" b="0" i="0" u="none" strike="noStrike" kern="1200" baseline="0" dirty="0" smtClean="0">
                          <a:solidFill>
                            <a:schemeClr val="tx1"/>
                          </a:solidFill>
                          <a:latin typeface="+mn-lt"/>
                          <a:ea typeface="+mn-ea"/>
                          <a:cs typeface="+mn-cs"/>
                        </a:rPr>
                        <a:t>盒子模型</a:t>
                      </a:r>
                      <a:r>
                        <a:rPr lang="en-US" altLang="zh-TW" sz="2000" b="0" i="0" u="none" strike="noStrike" kern="1200" baseline="0" dirty="0" smtClean="0">
                          <a:solidFill>
                            <a:schemeClr val="tx1"/>
                          </a:solidFill>
                          <a:latin typeface="+mn-lt"/>
                          <a:ea typeface="+mn-ea"/>
                          <a:cs typeface="+mn-cs"/>
                        </a:rPr>
                        <a:t>(box model)</a:t>
                      </a:r>
                      <a:r>
                        <a:rPr lang="zh-TW" altLang="en-US" sz="2000" b="0" i="0" u="none" strike="noStrike" kern="1200" baseline="0" dirty="0" smtClean="0">
                          <a:solidFill>
                            <a:schemeClr val="tx1"/>
                          </a:solidFill>
                          <a:latin typeface="+mn-lt"/>
                          <a:ea typeface="+mn-ea"/>
                          <a:cs typeface="+mn-cs"/>
                        </a:rPr>
                        <a:t>、</a:t>
                      </a:r>
                      <a:r>
                        <a:rPr lang="en-US" altLang="zh-TW" sz="2000" b="0" i="0" u="none" strike="noStrike" kern="1200" baseline="0" dirty="0" smtClean="0">
                          <a:solidFill>
                            <a:schemeClr val="tx1"/>
                          </a:solidFill>
                          <a:latin typeface="+mn-lt"/>
                          <a:ea typeface="+mn-ea"/>
                          <a:cs typeface="+mn-cs"/>
                        </a:rPr>
                        <a:t>CSS</a:t>
                      </a:r>
                      <a:r>
                        <a:rPr lang="zh-TW" altLang="en-US" sz="2000" b="0" i="0" u="none" strike="noStrike" kern="1200" baseline="0" dirty="0" smtClean="0">
                          <a:solidFill>
                            <a:schemeClr val="tx1"/>
                          </a:solidFill>
                          <a:latin typeface="+mn-lt"/>
                          <a:ea typeface="+mn-ea"/>
                          <a:cs typeface="+mn-cs"/>
                        </a:rPr>
                        <a:t>盒子模型</a:t>
                      </a:r>
                      <a:r>
                        <a:rPr lang="en-US" altLang="zh-TW" sz="2000" b="0" i="0" u="none" strike="noStrike" kern="1200" baseline="0" dirty="0" smtClean="0">
                          <a:solidFill>
                            <a:schemeClr val="tx1"/>
                          </a:solidFill>
                          <a:latin typeface="+mn-lt"/>
                          <a:ea typeface="+mn-ea"/>
                          <a:cs typeface="+mn-cs"/>
                        </a:rPr>
                        <a:t>(box model)</a:t>
                      </a:r>
                      <a:r>
                        <a:rPr lang="zh-TW" altLang="en-US" sz="2000" b="0" i="0" u="none" strike="noStrike" kern="1200" baseline="0" dirty="0" smtClean="0">
                          <a:solidFill>
                            <a:schemeClr val="tx1"/>
                          </a:solidFill>
                          <a:latin typeface="+mn-lt"/>
                          <a:ea typeface="+mn-ea"/>
                          <a:cs typeface="+mn-cs"/>
                        </a:rPr>
                        <a:t>、</a:t>
                      </a:r>
                      <a:r>
                        <a:rPr lang="en-US" altLang="zh-TW" sz="2000" b="0" i="0" u="none" strike="noStrike" kern="1200" baseline="0" dirty="0" smtClean="0">
                          <a:solidFill>
                            <a:schemeClr val="tx1"/>
                          </a:solidFill>
                          <a:latin typeface="+mn-lt"/>
                          <a:ea typeface="+mn-ea"/>
                          <a:cs typeface="+mn-cs"/>
                        </a:rPr>
                        <a:t>CSS</a:t>
                      </a:r>
                      <a:r>
                        <a:rPr lang="zh-TW" altLang="en-US" sz="2000" b="0" i="0" u="none" strike="noStrike" kern="1200" baseline="0" dirty="0" smtClean="0">
                          <a:solidFill>
                            <a:schemeClr val="tx1"/>
                          </a:solidFill>
                          <a:latin typeface="+mn-lt"/>
                          <a:ea typeface="+mn-ea"/>
                          <a:cs typeface="+mn-cs"/>
                        </a:rPr>
                        <a:t>盒子模型</a:t>
                      </a:r>
                      <a:r>
                        <a:rPr lang="en-US" altLang="zh-TW" sz="2000" b="0" i="0" u="none" strike="noStrike" kern="1200" baseline="0" dirty="0" smtClean="0">
                          <a:solidFill>
                            <a:schemeClr val="tx1"/>
                          </a:solidFill>
                          <a:latin typeface="+mn-lt"/>
                          <a:ea typeface="+mn-ea"/>
                          <a:cs typeface="+mn-cs"/>
                        </a:rPr>
                        <a:t>(box model)</a:t>
                      </a:r>
                      <a:r>
                        <a:rPr lang="zh-TW" altLang="en-US" sz="2000" b="0" i="0" u="none" strike="noStrike" kern="1200" baseline="0" dirty="0" smtClean="0">
                          <a:solidFill>
                            <a:schemeClr val="tx1"/>
                          </a:solidFill>
                          <a:latin typeface="+mn-lt"/>
                          <a:ea typeface="+mn-ea"/>
                          <a:cs typeface="+mn-cs"/>
                        </a:rPr>
                        <a:t>、</a:t>
                      </a:r>
                      <a:r>
                        <a:rPr lang="en-US" altLang="zh-TW" sz="2000" b="0" i="0" u="none" strike="noStrike" kern="1200" baseline="0" dirty="0" smtClean="0">
                          <a:solidFill>
                            <a:schemeClr val="tx1"/>
                          </a:solidFill>
                          <a:latin typeface="+mn-lt"/>
                          <a:ea typeface="+mn-ea"/>
                          <a:cs typeface="+mn-cs"/>
                        </a:rPr>
                        <a:t>CSS</a:t>
                      </a:r>
                      <a:r>
                        <a:rPr lang="zh-TW" altLang="en-US" sz="2000" b="0" i="0" u="none" strike="noStrike" kern="1200" baseline="0" dirty="0" smtClean="0">
                          <a:solidFill>
                            <a:schemeClr val="tx1"/>
                          </a:solidFill>
                          <a:latin typeface="+mn-lt"/>
                          <a:ea typeface="+mn-ea"/>
                          <a:cs typeface="+mn-cs"/>
                        </a:rPr>
                        <a:t>盒子模型</a:t>
                      </a:r>
                      <a:r>
                        <a:rPr lang="en-US" altLang="zh-TW" sz="2000" b="0" i="0" u="none" strike="noStrike" kern="1200" baseline="0" dirty="0" smtClean="0">
                          <a:solidFill>
                            <a:schemeClr val="tx1"/>
                          </a:solidFill>
                          <a:latin typeface="+mn-lt"/>
                          <a:ea typeface="+mn-ea"/>
                          <a:cs typeface="+mn-cs"/>
                        </a:rPr>
                        <a:t>(box model)</a:t>
                      </a:r>
                      <a:r>
                        <a:rPr lang="zh-TW" altLang="en-US" sz="2000" b="0" i="0" u="none" strike="noStrike" kern="1200" baseline="0" dirty="0" smtClean="0">
                          <a:solidFill>
                            <a:schemeClr val="tx1"/>
                          </a:solidFill>
                          <a:latin typeface="+mn-lt"/>
                          <a:ea typeface="+mn-ea"/>
                          <a:cs typeface="+mn-cs"/>
                        </a:rPr>
                        <a:t>、</a:t>
                      </a:r>
                      <a:r>
                        <a:rPr lang="en-US" altLang="zh-TW" sz="2000" b="0" i="0" u="none" strike="noStrike" kern="1200" baseline="0" dirty="0" smtClean="0">
                          <a:solidFill>
                            <a:schemeClr val="tx1"/>
                          </a:solidFill>
                          <a:latin typeface="+mn-lt"/>
                          <a:ea typeface="+mn-ea"/>
                          <a:cs typeface="+mn-cs"/>
                        </a:rPr>
                        <a:t>CSS</a:t>
                      </a:r>
                      <a:r>
                        <a:rPr lang="zh-TW" altLang="en-US" sz="2000" b="0" i="0" u="none" strike="noStrike" kern="1200" baseline="0" dirty="0" smtClean="0">
                          <a:solidFill>
                            <a:schemeClr val="tx1"/>
                          </a:solidFill>
                          <a:latin typeface="+mn-lt"/>
                          <a:ea typeface="+mn-ea"/>
                          <a:cs typeface="+mn-cs"/>
                        </a:rPr>
                        <a:t>盒子模型</a:t>
                      </a:r>
                      <a:r>
                        <a:rPr lang="en-US" altLang="zh-TW" sz="2000" b="0" i="0" u="none" strike="noStrike" kern="1200" baseline="0" dirty="0" smtClean="0">
                          <a:solidFill>
                            <a:schemeClr val="tx1"/>
                          </a:solidFill>
                          <a:latin typeface="+mn-lt"/>
                          <a:ea typeface="+mn-ea"/>
                          <a:cs typeface="+mn-cs"/>
                        </a:rPr>
                        <a:t>(box model)</a:t>
                      </a:r>
                    </a:p>
                    <a:p>
                      <a:r>
                        <a:rPr lang="en-US" altLang="zh-TW" sz="2000" b="0" i="0" u="none" strike="noStrike" kern="1200" baseline="0" dirty="0" smtClean="0">
                          <a:solidFill>
                            <a:srgbClr val="FF0000"/>
                          </a:solidFill>
                          <a:latin typeface="+mn-lt"/>
                          <a:ea typeface="+mn-ea"/>
                          <a:cs typeface="+mn-cs"/>
                        </a:rPr>
                        <a:t>&lt;/div&gt;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9625811"/>
                  </a:ext>
                </a:extLst>
              </a:tr>
            </a:tbl>
          </a:graphicData>
        </a:graphic>
      </p:graphicFrame>
      <p:pic>
        <p:nvPicPr>
          <p:cNvPr id="4" name="圖片 3"/>
          <p:cNvPicPr>
            <a:picLocks noChangeAspect="1"/>
          </p:cNvPicPr>
          <p:nvPr/>
        </p:nvPicPr>
        <p:blipFill>
          <a:blip r:embed="rId2"/>
          <a:stretch>
            <a:fillRect/>
          </a:stretch>
        </p:blipFill>
        <p:spPr>
          <a:xfrm>
            <a:off x="5508104" y="2348880"/>
            <a:ext cx="3552898" cy="3796841"/>
          </a:xfrm>
          <a:prstGeom prst="rect">
            <a:avLst/>
          </a:prstGeom>
        </p:spPr>
      </p:pic>
    </p:spTree>
    <p:extLst>
      <p:ext uri="{BB962C8B-B14F-4D97-AF65-F5344CB8AC3E}">
        <p14:creationId xmlns:p14="http://schemas.microsoft.com/office/powerpoint/2010/main" val="152412644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95536" y="404664"/>
            <a:ext cx="8329803" cy="1440160"/>
          </a:xfrm>
        </p:spPr>
        <p:txBody>
          <a:bodyPr>
            <a:normAutofit/>
          </a:bodyPr>
          <a:lstStyle/>
          <a:p>
            <a:r>
              <a:rPr lang="en-US" altLang="zh-TW" dirty="0"/>
              <a:t>2-3-2</a:t>
            </a:r>
            <a:r>
              <a:rPr lang="zh-TW" altLang="en-US" dirty="0"/>
              <a:t>　盒子模型（</a:t>
            </a:r>
            <a:r>
              <a:rPr lang="en-US" altLang="zh-TW" dirty="0"/>
              <a:t>box model</a:t>
            </a:r>
            <a:r>
              <a:rPr lang="zh-TW" altLang="en-US" dirty="0"/>
              <a:t>）</a:t>
            </a:r>
            <a:br>
              <a:rPr lang="zh-TW" altLang="en-US" dirty="0"/>
            </a:br>
            <a:r>
              <a:rPr lang="en-US" altLang="zh-TW" sz="3200" b="0" dirty="0"/>
              <a:t>ch2\ch2-3-2.html</a:t>
            </a:r>
            <a:endParaRPr lang="zh-TW" altLang="en-US" sz="1200" dirty="0"/>
          </a:p>
        </p:txBody>
      </p:sp>
      <p:sp>
        <p:nvSpPr>
          <p:cNvPr id="3" name="內容版面配置區 2"/>
          <p:cNvSpPr>
            <a:spLocks noGrp="1"/>
          </p:cNvSpPr>
          <p:nvPr>
            <p:ph idx="1"/>
          </p:nvPr>
        </p:nvSpPr>
        <p:spPr>
          <a:xfrm>
            <a:off x="479512" y="1662999"/>
            <a:ext cx="8484976" cy="4133448"/>
          </a:xfrm>
        </p:spPr>
        <p:txBody>
          <a:bodyPr>
            <a:normAutofit/>
          </a:bodyPr>
          <a:lstStyle/>
          <a:p>
            <a:pPr lvl="1"/>
            <a:endParaRPr lang="zh-TW" altLang="en-US" sz="2400" dirty="0">
              <a:ea typeface="+mn-ea"/>
            </a:endParaRPr>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37</a:t>
            </a:fld>
            <a:endParaRPr lang="zh-TW" altLang="en-US"/>
          </a:p>
        </p:txBody>
      </p:sp>
      <p:graphicFrame>
        <p:nvGraphicFramePr>
          <p:cNvPr id="6" name="表格 5"/>
          <p:cNvGraphicFramePr>
            <a:graphicFrameLocks noGrp="1"/>
          </p:cNvGraphicFramePr>
          <p:nvPr>
            <p:extLst>
              <p:ext uri="{D42A27DB-BD31-4B8C-83A1-F6EECF244321}">
                <p14:modId xmlns:p14="http://schemas.microsoft.com/office/powerpoint/2010/main" val="2942132500"/>
              </p:ext>
            </p:extLst>
          </p:nvPr>
        </p:nvGraphicFramePr>
        <p:xfrm>
          <a:off x="539552" y="1708063"/>
          <a:ext cx="4248472" cy="374904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567928064"/>
                    </a:ext>
                  </a:extLst>
                </a:gridCol>
              </a:tblGrid>
              <a:tr h="3245634">
                <a:tc>
                  <a:txBody>
                    <a:bodyPr/>
                    <a:lstStyle/>
                    <a:p>
                      <a:r>
                        <a:rPr lang="en-US" altLang="zh-TW" sz="2000" b="0" i="0" u="none" strike="noStrike" kern="1200" baseline="0" dirty="0" smtClean="0">
                          <a:solidFill>
                            <a:srgbClr val="FF0000"/>
                          </a:solidFill>
                          <a:latin typeface="+mn-lt"/>
                          <a:ea typeface="+mn-ea"/>
                          <a:cs typeface="+mn-cs"/>
                        </a:rPr>
                        <a:t>&lt;div style="width:200px;padding:20px;border:5px red solid;margin:30px;"&gt;</a:t>
                      </a:r>
                    </a:p>
                    <a:p>
                      <a:r>
                        <a:rPr lang="zh-TW" altLang="en-US" sz="2000" b="0" i="0" u="none" strike="noStrike" kern="1200" baseline="0" dirty="0" smtClean="0">
                          <a:solidFill>
                            <a:schemeClr val="tx1"/>
                          </a:solidFill>
                          <a:latin typeface="+mn-lt"/>
                          <a:ea typeface="+mn-ea"/>
                          <a:cs typeface="+mn-cs"/>
                        </a:rPr>
                        <a:t>設定</a:t>
                      </a:r>
                      <a:r>
                        <a:rPr lang="en-US" altLang="zh-TW" sz="2000" b="0" i="0" u="none" strike="noStrike" kern="1200" baseline="0" dirty="0" smtClean="0">
                          <a:solidFill>
                            <a:schemeClr val="tx1"/>
                          </a:solidFill>
                          <a:latin typeface="+mn-lt"/>
                          <a:ea typeface="+mn-ea"/>
                          <a:cs typeface="+mn-cs"/>
                        </a:rPr>
                        <a:t>padding:20px(</a:t>
                      </a:r>
                      <a:r>
                        <a:rPr lang="zh-TW" altLang="en-US" sz="2000" b="0" i="0" u="none" strike="noStrike" kern="1200" baseline="0" dirty="0" smtClean="0">
                          <a:solidFill>
                            <a:schemeClr val="tx1"/>
                          </a:solidFill>
                          <a:latin typeface="+mn-lt"/>
                          <a:ea typeface="+mn-ea"/>
                          <a:cs typeface="+mn-cs"/>
                        </a:rPr>
                        <a:t>上下左右</a:t>
                      </a:r>
                      <a:r>
                        <a:rPr lang="en-US" altLang="zh-TW" sz="2000" b="0" i="0" u="none" strike="noStrike" kern="1200" baseline="0" dirty="0" smtClean="0">
                          <a:solidFill>
                            <a:schemeClr val="tx1"/>
                          </a:solidFill>
                          <a:latin typeface="+mn-lt"/>
                          <a:ea typeface="+mn-ea"/>
                          <a:cs typeface="+mn-cs"/>
                        </a:rPr>
                        <a:t>) </a:t>
                      </a:r>
                      <a:r>
                        <a:rPr lang="zh-TW" altLang="en-US" sz="2000" b="0" i="0" u="none" strike="noStrike" kern="1200" baseline="0" dirty="0" smtClean="0">
                          <a:solidFill>
                            <a:schemeClr val="tx1"/>
                          </a:solidFill>
                          <a:latin typeface="+mn-lt"/>
                          <a:ea typeface="+mn-ea"/>
                          <a:cs typeface="+mn-cs"/>
                        </a:rPr>
                        <a:t>設定</a:t>
                      </a:r>
                      <a:r>
                        <a:rPr lang="en-US" altLang="zh-TW" sz="2000" b="0" i="0" u="none" strike="noStrike" kern="1200" baseline="0" dirty="0" smtClean="0">
                          <a:solidFill>
                            <a:schemeClr val="tx1"/>
                          </a:solidFill>
                          <a:latin typeface="+mn-lt"/>
                          <a:ea typeface="+mn-ea"/>
                          <a:cs typeface="+mn-cs"/>
                        </a:rPr>
                        <a:t>padding:20px(</a:t>
                      </a:r>
                      <a:r>
                        <a:rPr lang="zh-TW" altLang="en-US" sz="2000" b="0" i="0" u="none" strike="noStrike" kern="1200" baseline="0" dirty="0" smtClean="0">
                          <a:solidFill>
                            <a:schemeClr val="tx1"/>
                          </a:solidFill>
                          <a:latin typeface="+mn-lt"/>
                          <a:ea typeface="+mn-ea"/>
                          <a:cs typeface="+mn-cs"/>
                        </a:rPr>
                        <a:t>上下左右</a:t>
                      </a:r>
                      <a:r>
                        <a:rPr lang="en-US" altLang="zh-TW" sz="2000" b="0" i="0" u="none" strike="noStrike" kern="1200" baseline="0" dirty="0" smtClean="0">
                          <a:solidFill>
                            <a:schemeClr val="tx1"/>
                          </a:solidFill>
                          <a:latin typeface="+mn-lt"/>
                          <a:ea typeface="+mn-ea"/>
                          <a:cs typeface="+mn-cs"/>
                        </a:rPr>
                        <a:t>) </a:t>
                      </a:r>
                      <a:r>
                        <a:rPr lang="zh-TW" altLang="en-US" sz="2000" b="0" i="0" u="none" strike="noStrike" kern="1200" baseline="0" dirty="0" smtClean="0">
                          <a:solidFill>
                            <a:schemeClr val="tx1"/>
                          </a:solidFill>
                          <a:latin typeface="+mn-lt"/>
                          <a:ea typeface="+mn-ea"/>
                          <a:cs typeface="+mn-cs"/>
                        </a:rPr>
                        <a:t>設定</a:t>
                      </a:r>
                      <a:r>
                        <a:rPr lang="en-US" altLang="zh-TW" sz="2000" b="0" i="0" u="none" strike="noStrike" kern="1200" baseline="0" dirty="0" smtClean="0">
                          <a:solidFill>
                            <a:schemeClr val="tx1"/>
                          </a:solidFill>
                          <a:latin typeface="+mn-lt"/>
                          <a:ea typeface="+mn-ea"/>
                          <a:cs typeface="+mn-cs"/>
                        </a:rPr>
                        <a:t>padding:20px(</a:t>
                      </a:r>
                      <a:r>
                        <a:rPr lang="zh-TW" altLang="en-US" sz="2000" b="0" i="0" u="none" strike="noStrike" kern="1200" baseline="0" dirty="0" smtClean="0">
                          <a:solidFill>
                            <a:schemeClr val="tx1"/>
                          </a:solidFill>
                          <a:latin typeface="+mn-lt"/>
                          <a:ea typeface="+mn-ea"/>
                          <a:cs typeface="+mn-cs"/>
                        </a:rPr>
                        <a:t>上下左右</a:t>
                      </a:r>
                      <a:r>
                        <a:rPr lang="en-US" altLang="zh-TW" sz="2000" b="0" i="0" u="none" strike="noStrike" kern="1200" baseline="0" dirty="0" smtClean="0">
                          <a:solidFill>
                            <a:schemeClr val="tx1"/>
                          </a:solidFill>
                          <a:latin typeface="+mn-lt"/>
                          <a:ea typeface="+mn-ea"/>
                          <a:cs typeface="+mn-cs"/>
                        </a:rPr>
                        <a:t>) </a:t>
                      </a:r>
                      <a:r>
                        <a:rPr lang="zh-TW" altLang="en-US" sz="2000" b="0" i="0" u="none" strike="noStrike" kern="1200" baseline="0" dirty="0" smtClean="0">
                          <a:solidFill>
                            <a:schemeClr val="tx1"/>
                          </a:solidFill>
                          <a:latin typeface="+mn-lt"/>
                          <a:ea typeface="+mn-ea"/>
                          <a:cs typeface="+mn-cs"/>
                        </a:rPr>
                        <a:t>設定</a:t>
                      </a:r>
                      <a:r>
                        <a:rPr lang="en-US" altLang="zh-TW" sz="2000" b="0" i="0" u="none" strike="noStrike" kern="1200" baseline="0" dirty="0" smtClean="0">
                          <a:solidFill>
                            <a:schemeClr val="tx1"/>
                          </a:solidFill>
                          <a:latin typeface="+mn-lt"/>
                          <a:ea typeface="+mn-ea"/>
                          <a:cs typeface="+mn-cs"/>
                        </a:rPr>
                        <a:t>padding:20px(</a:t>
                      </a:r>
                      <a:r>
                        <a:rPr lang="zh-TW" altLang="en-US" sz="2000" b="0" i="0" u="none" strike="noStrike" kern="1200" baseline="0" dirty="0" smtClean="0">
                          <a:solidFill>
                            <a:schemeClr val="tx1"/>
                          </a:solidFill>
                          <a:latin typeface="+mn-lt"/>
                          <a:ea typeface="+mn-ea"/>
                          <a:cs typeface="+mn-cs"/>
                        </a:rPr>
                        <a:t>上下左右</a:t>
                      </a:r>
                      <a:r>
                        <a:rPr lang="en-US" altLang="zh-TW" sz="2000" b="0" i="0" u="none" strike="noStrike" kern="1200" baseline="0" dirty="0" smtClean="0">
                          <a:solidFill>
                            <a:schemeClr val="tx1"/>
                          </a:solidFill>
                          <a:latin typeface="+mn-lt"/>
                          <a:ea typeface="+mn-ea"/>
                          <a:cs typeface="+mn-cs"/>
                        </a:rPr>
                        <a:t>) </a:t>
                      </a:r>
                      <a:r>
                        <a:rPr lang="zh-TW" altLang="en-US" sz="2000" b="0" i="0" u="none" strike="noStrike" kern="1200" baseline="0" dirty="0" smtClean="0">
                          <a:solidFill>
                            <a:schemeClr val="tx1"/>
                          </a:solidFill>
                          <a:latin typeface="+mn-lt"/>
                          <a:ea typeface="+mn-ea"/>
                          <a:cs typeface="+mn-cs"/>
                        </a:rPr>
                        <a:t>設定</a:t>
                      </a:r>
                      <a:r>
                        <a:rPr lang="en-US" altLang="zh-TW" sz="2000" b="0" i="0" u="none" strike="noStrike" kern="1200" baseline="0" dirty="0" smtClean="0">
                          <a:solidFill>
                            <a:schemeClr val="tx1"/>
                          </a:solidFill>
                          <a:latin typeface="+mn-lt"/>
                          <a:ea typeface="+mn-ea"/>
                          <a:cs typeface="+mn-cs"/>
                        </a:rPr>
                        <a:t>padding:20px(</a:t>
                      </a:r>
                      <a:r>
                        <a:rPr lang="zh-TW" altLang="en-US" sz="2000" b="0" i="0" u="none" strike="noStrike" kern="1200" baseline="0" dirty="0" smtClean="0">
                          <a:solidFill>
                            <a:schemeClr val="tx1"/>
                          </a:solidFill>
                          <a:latin typeface="+mn-lt"/>
                          <a:ea typeface="+mn-ea"/>
                          <a:cs typeface="+mn-cs"/>
                        </a:rPr>
                        <a:t>上下左右</a:t>
                      </a:r>
                      <a:r>
                        <a:rPr lang="en-US" altLang="zh-TW" sz="2000" b="0" i="0" u="none" strike="noStrike" kern="1200" baseline="0" dirty="0" smtClean="0">
                          <a:solidFill>
                            <a:schemeClr val="tx1"/>
                          </a:solidFill>
                          <a:latin typeface="+mn-lt"/>
                          <a:ea typeface="+mn-ea"/>
                          <a:cs typeface="+mn-cs"/>
                        </a:rPr>
                        <a:t>) </a:t>
                      </a:r>
                      <a:r>
                        <a:rPr lang="zh-TW" altLang="en-US" sz="2000" b="0" i="0" u="none" strike="noStrike" kern="1200" baseline="0" dirty="0" smtClean="0">
                          <a:solidFill>
                            <a:schemeClr val="tx1"/>
                          </a:solidFill>
                          <a:latin typeface="+mn-lt"/>
                          <a:ea typeface="+mn-ea"/>
                          <a:cs typeface="+mn-cs"/>
                        </a:rPr>
                        <a:t>設定</a:t>
                      </a:r>
                      <a:r>
                        <a:rPr lang="en-US" altLang="zh-TW" sz="2000" b="0" i="0" u="none" strike="noStrike" kern="1200" baseline="0" dirty="0" smtClean="0">
                          <a:solidFill>
                            <a:schemeClr val="tx1"/>
                          </a:solidFill>
                          <a:latin typeface="+mn-lt"/>
                          <a:ea typeface="+mn-ea"/>
                          <a:cs typeface="+mn-cs"/>
                        </a:rPr>
                        <a:t>padding:20px(</a:t>
                      </a:r>
                      <a:r>
                        <a:rPr lang="zh-TW" altLang="en-US" sz="2000" b="0" i="0" u="none" strike="noStrike" kern="1200" baseline="0" dirty="0" smtClean="0">
                          <a:solidFill>
                            <a:schemeClr val="tx1"/>
                          </a:solidFill>
                          <a:latin typeface="+mn-lt"/>
                          <a:ea typeface="+mn-ea"/>
                          <a:cs typeface="+mn-cs"/>
                        </a:rPr>
                        <a:t>上下左右</a:t>
                      </a:r>
                      <a:r>
                        <a:rPr lang="en-US" altLang="zh-TW" sz="2000" b="0" i="0" u="none" strike="noStrike" kern="1200" baseline="0" dirty="0" smtClean="0">
                          <a:solidFill>
                            <a:schemeClr val="tx1"/>
                          </a:solidFill>
                          <a:latin typeface="+mn-lt"/>
                          <a:ea typeface="+mn-ea"/>
                          <a:cs typeface="+mn-cs"/>
                        </a:rPr>
                        <a:t>) </a:t>
                      </a:r>
                      <a:r>
                        <a:rPr lang="zh-TW" altLang="en-US" sz="2000" b="0" i="0" u="none" strike="noStrike" kern="1200" baseline="0" dirty="0" smtClean="0">
                          <a:solidFill>
                            <a:schemeClr val="tx1"/>
                          </a:solidFill>
                          <a:latin typeface="+mn-lt"/>
                          <a:ea typeface="+mn-ea"/>
                          <a:cs typeface="+mn-cs"/>
                        </a:rPr>
                        <a:t>設定</a:t>
                      </a:r>
                      <a:r>
                        <a:rPr lang="en-US" altLang="zh-TW" sz="2000" b="0" i="0" u="none" strike="noStrike" kern="1200" baseline="0" dirty="0" smtClean="0">
                          <a:solidFill>
                            <a:schemeClr val="tx1"/>
                          </a:solidFill>
                          <a:latin typeface="+mn-lt"/>
                          <a:ea typeface="+mn-ea"/>
                          <a:cs typeface="+mn-cs"/>
                        </a:rPr>
                        <a:t>padding:20px(</a:t>
                      </a:r>
                      <a:r>
                        <a:rPr lang="zh-TW" altLang="en-US" sz="2000" b="0" i="0" u="none" strike="noStrike" kern="1200" baseline="0" dirty="0" smtClean="0">
                          <a:solidFill>
                            <a:schemeClr val="tx1"/>
                          </a:solidFill>
                          <a:latin typeface="+mn-lt"/>
                          <a:ea typeface="+mn-ea"/>
                          <a:cs typeface="+mn-cs"/>
                        </a:rPr>
                        <a:t>上下左右</a:t>
                      </a:r>
                      <a:r>
                        <a:rPr lang="en-US" altLang="zh-TW" sz="2000" b="0" i="0" u="none" strike="noStrike" kern="1200" baseline="0" dirty="0" smtClean="0">
                          <a:solidFill>
                            <a:schemeClr val="tx1"/>
                          </a:solidFill>
                          <a:latin typeface="+mn-lt"/>
                          <a:ea typeface="+mn-ea"/>
                          <a:cs typeface="+mn-cs"/>
                        </a:rPr>
                        <a:t>) </a:t>
                      </a:r>
                      <a:r>
                        <a:rPr lang="zh-TW" altLang="en-US" sz="2000" b="0" i="0" u="none" strike="noStrike" kern="1200" baseline="0" dirty="0" smtClean="0">
                          <a:solidFill>
                            <a:schemeClr val="tx1"/>
                          </a:solidFill>
                          <a:latin typeface="+mn-lt"/>
                          <a:ea typeface="+mn-ea"/>
                          <a:cs typeface="+mn-cs"/>
                        </a:rPr>
                        <a:t>設定</a:t>
                      </a:r>
                      <a:r>
                        <a:rPr lang="en-US" altLang="zh-TW" sz="2000" b="0" i="0" u="none" strike="noStrike" kern="1200" baseline="0" dirty="0" smtClean="0">
                          <a:solidFill>
                            <a:schemeClr val="tx1"/>
                          </a:solidFill>
                          <a:latin typeface="+mn-lt"/>
                          <a:ea typeface="+mn-ea"/>
                          <a:cs typeface="+mn-cs"/>
                        </a:rPr>
                        <a:t>padding:20px(</a:t>
                      </a:r>
                      <a:r>
                        <a:rPr lang="zh-TW" altLang="en-US" sz="2000" b="0" i="0" u="none" strike="noStrike" kern="1200" baseline="0" dirty="0" smtClean="0">
                          <a:solidFill>
                            <a:schemeClr val="tx1"/>
                          </a:solidFill>
                          <a:latin typeface="+mn-lt"/>
                          <a:ea typeface="+mn-ea"/>
                          <a:cs typeface="+mn-cs"/>
                        </a:rPr>
                        <a:t>上下左右</a:t>
                      </a:r>
                      <a:r>
                        <a:rPr lang="en-US" altLang="zh-TW" sz="2000" b="0" i="0" u="none" strike="noStrike" kern="1200" baseline="0" dirty="0" smtClean="0">
                          <a:solidFill>
                            <a:schemeClr val="tx1"/>
                          </a:solidFill>
                          <a:latin typeface="+mn-lt"/>
                          <a:ea typeface="+mn-ea"/>
                          <a:cs typeface="+mn-cs"/>
                        </a:rPr>
                        <a:t>)</a:t>
                      </a:r>
                    </a:p>
                    <a:p>
                      <a:r>
                        <a:rPr lang="en-US" altLang="zh-TW" sz="2000" b="0" i="0" u="none" strike="noStrike" kern="1200" baseline="0" dirty="0" smtClean="0">
                          <a:solidFill>
                            <a:srgbClr val="FF0000"/>
                          </a:solidFill>
                          <a:latin typeface="+mn-lt"/>
                          <a:ea typeface="+mn-ea"/>
                          <a:cs typeface="+mn-cs"/>
                        </a:rPr>
                        <a:t>&lt;/div&gt;</a:t>
                      </a:r>
                      <a:endParaRPr lang="zh-TW" altLang="en-US" sz="18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9625811"/>
                  </a:ext>
                </a:extLst>
              </a:tr>
            </a:tbl>
          </a:graphicData>
        </a:graphic>
      </p:graphicFrame>
      <p:pic>
        <p:nvPicPr>
          <p:cNvPr id="4" name="圖片 3"/>
          <p:cNvPicPr>
            <a:picLocks noChangeAspect="1"/>
          </p:cNvPicPr>
          <p:nvPr/>
        </p:nvPicPr>
        <p:blipFill>
          <a:blip r:embed="rId2"/>
          <a:stretch>
            <a:fillRect/>
          </a:stretch>
        </p:blipFill>
        <p:spPr>
          <a:xfrm>
            <a:off x="5580112" y="2441907"/>
            <a:ext cx="3193502" cy="2604606"/>
          </a:xfrm>
          <a:prstGeom prst="rect">
            <a:avLst/>
          </a:prstGeom>
        </p:spPr>
      </p:pic>
    </p:spTree>
    <p:extLst>
      <p:ext uri="{BB962C8B-B14F-4D97-AF65-F5344CB8AC3E}">
        <p14:creationId xmlns:p14="http://schemas.microsoft.com/office/powerpoint/2010/main" val="344478290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7403" y="192413"/>
            <a:ext cx="8329803" cy="1440160"/>
          </a:xfrm>
        </p:spPr>
        <p:txBody>
          <a:bodyPr>
            <a:normAutofit/>
          </a:bodyPr>
          <a:lstStyle/>
          <a:p>
            <a:r>
              <a:rPr lang="en-US" altLang="zh-TW" dirty="0"/>
              <a:t>2-3-2</a:t>
            </a:r>
            <a:r>
              <a:rPr lang="zh-TW" altLang="en-US" dirty="0"/>
              <a:t>　盒子模型（</a:t>
            </a:r>
            <a:r>
              <a:rPr lang="en-US" altLang="zh-TW" dirty="0"/>
              <a:t>box model</a:t>
            </a:r>
            <a:r>
              <a:rPr lang="zh-TW" altLang="en-US" dirty="0"/>
              <a:t>）</a:t>
            </a:r>
            <a:br>
              <a:rPr lang="zh-TW" altLang="en-US" dirty="0"/>
            </a:br>
            <a:r>
              <a:rPr lang="en-US" altLang="zh-TW" sz="3200" b="0" dirty="0"/>
              <a:t>ch2\ch2-3-2.html</a:t>
            </a:r>
            <a:endParaRPr lang="zh-TW" altLang="en-US" sz="1200" dirty="0"/>
          </a:p>
        </p:txBody>
      </p:sp>
      <p:sp>
        <p:nvSpPr>
          <p:cNvPr id="3" name="內容版面配置區 2"/>
          <p:cNvSpPr>
            <a:spLocks noGrp="1"/>
          </p:cNvSpPr>
          <p:nvPr>
            <p:ph idx="1"/>
          </p:nvPr>
        </p:nvSpPr>
        <p:spPr>
          <a:xfrm>
            <a:off x="436202" y="1628800"/>
            <a:ext cx="8085584" cy="4133448"/>
          </a:xfrm>
        </p:spPr>
        <p:txBody>
          <a:bodyPr>
            <a:normAutofit/>
          </a:bodyPr>
          <a:lstStyle/>
          <a:p>
            <a:pPr lvl="1"/>
            <a:endParaRPr lang="zh-TW" altLang="en-US" sz="2400" dirty="0">
              <a:ea typeface="+mn-ea"/>
            </a:endParaRPr>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38</a:t>
            </a:fld>
            <a:endParaRPr lang="zh-TW" altLang="en-US"/>
          </a:p>
        </p:txBody>
      </p:sp>
      <p:graphicFrame>
        <p:nvGraphicFramePr>
          <p:cNvPr id="6" name="表格 5"/>
          <p:cNvGraphicFramePr>
            <a:graphicFrameLocks noGrp="1"/>
          </p:cNvGraphicFramePr>
          <p:nvPr>
            <p:extLst>
              <p:ext uri="{D42A27DB-BD31-4B8C-83A1-F6EECF244321}">
                <p14:modId xmlns:p14="http://schemas.microsoft.com/office/powerpoint/2010/main" val="2262754581"/>
              </p:ext>
            </p:extLst>
          </p:nvPr>
        </p:nvGraphicFramePr>
        <p:xfrm>
          <a:off x="467544" y="1628800"/>
          <a:ext cx="4791474" cy="3444240"/>
        </p:xfrm>
        <a:graphic>
          <a:graphicData uri="http://schemas.openxmlformats.org/drawingml/2006/table">
            <a:tbl>
              <a:tblPr firstRow="1" bandRow="1">
                <a:tableStyleId>{9D7B26C5-4107-4FEC-AEDC-1716B250A1EF}</a:tableStyleId>
              </a:tblPr>
              <a:tblGrid>
                <a:gridCol w="4791474">
                  <a:extLst>
                    <a:ext uri="{9D8B030D-6E8A-4147-A177-3AD203B41FA5}">
                      <a16:colId xmlns:a16="http://schemas.microsoft.com/office/drawing/2014/main" val="2567928064"/>
                    </a:ext>
                  </a:extLst>
                </a:gridCol>
              </a:tblGrid>
              <a:tr h="2880320">
                <a:tc>
                  <a:txBody>
                    <a:bodyPr/>
                    <a:lstStyle/>
                    <a:p>
                      <a:r>
                        <a:rPr lang="en-US" altLang="zh-TW" sz="2000" b="0" i="0" u="none" strike="noStrike" kern="1200" baseline="0" dirty="0" smtClean="0">
                          <a:solidFill>
                            <a:srgbClr val="FF0000"/>
                          </a:solidFill>
                          <a:latin typeface="+mn-lt"/>
                          <a:ea typeface="+mn-ea"/>
                          <a:cs typeface="+mn-cs"/>
                        </a:rPr>
                        <a:t>&lt;div style="width:200px;padding:20px 60px;border:5px red solid;margin:30px;"&gt;</a:t>
                      </a:r>
                    </a:p>
                    <a:p>
                      <a:r>
                        <a:rPr lang="zh-TW" altLang="en-US" sz="2000" b="0" i="0" u="none" strike="noStrike" kern="1200" baseline="0" dirty="0" smtClean="0">
                          <a:solidFill>
                            <a:schemeClr val="tx1"/>
                          </a:solidFill>
                          <a:latin typeface="+mn-lt"/>
                          <a:ea typeface="+mn-ea"/>
                          <a:cs typeface="+mn-cs"/>
                        </a:rPr>
                        <a:t>設定</a:t>
                      </a:r>
                      <a:r>
                        <a:rPr lang="en-US" altLang="zh-TW" sz="2000" b="0" i="0" u="none" strike="noStrike" kern="1200" baseline="0" dirty="0" smtClean="0">
                          <a:solidFill>
                            <a:schemeClr val="tx1"/>
                          </a:solidFill>
                          <a:latin typeface="+mn-lt"/>
                          <a:ea typeface="+mn-ea"/>
                          <a:cs typeface="+mn-cs"/>
                        </a:rPr>
                        <a:t>padding:20px(</a:t>
                      </a:r>
                      <a:r>
                        <a:rPr lang="zh-TW" altLang="en-US" sz="2000" b="0" i="0" u="none" strike="noStrike" kern="1200" baseline="0" dirty="0" smtClean="0">
                          <a:solidFill>
                            <a:schemeClr val="tx1"/>
                          </a:solidFill>
                          <a:latin typeface="+mn-lt"/>
                          <a:ea typeface="+mn-ea"/>
                          <a:cs typeface="+mn-cs"/>
                        </a:rPr>
                        <a:t>上下</a:t>
                      </a:r>
                      <a:r>
                        <a:rPr lang="en-US" altLang="zh-TW" sz="2000" b="0" i="0" u="none" strike="noStrike" kern="1200" baseline="0" dirty="0" smtClean="0">
                          <a:solidFill>
                            <a:schemeClr val="tx1"/>
                          </a:solidFill>
                          <a:latin typeface="+mn-lt"/>
                          <a:ea typeface="+mn-ea"/>
                          <a:cs typeface="+mn-cs"/>
                        </a:rPr>
                        <a:t>) 60px(</a:t>
                      </a:r>
                      <a:r>
                        <a:rPr lang="zh-TW" altLang="en-US" sz="2000" b="0" i="0" u="none" strike="noStrike" kern="1200" baseline="0" dirty="0" smtClean="0">
                          <a:solidFill>
                            <a:schemeClr val="tx1"/>
                          </a:solidFill>
                          <a:latin typeface="+mn-lt"/>
                          <a:ea typeface="+mn-ea"/>
                          <a:cs typeface="+mn-cs"/>
                        </a:rPr>
                        <a:t>左右</a:t>
                      </a:r>
                      <a:r>
                        <a:rPr lang="en-US" altLang="zh-TW" sz="2000" b="0" i="0" u="none" strike="noStrike" kern="1200" baseline="0" dirty="0" smtClean="0">
                          <a:solidFill>
                            <a:schemeClr val="tx1"/>
                          </a:solidFill>
                          <a:latin typeface="+mn-lt"/>
                          <a:ea typeface="+mn-ea"/>
                          <a:cs typeface="+mn-cs"/>
                        </a:rPr>
                        <a:t>) </a:t>
                      </a:r>
                      <a:r>
                        <a:rPr lang="zh-TW" altLang="en-US" sz="2000" b="0" i="0" u="none" strike="noStrike" kern="1200" baseline="0" dirty="0" smtClean="0">
                          <a:solidFill>
                            <a:schemeClr val="tx1"/>
                          </a:solidFill>
                          <a:latin typeface="+mn-lt"/>
                          <a:ea typeface="+mn-ea"/>
                          <a:cs typeface="+mn-cs"/>
                        </a:rPr>
                        <a:t>設定</a:t>
                      </a:r>
                      <a:r>
                        <a:rPr lang="en-US" altLang="zh-TW" sz="2000" b="0" i="0" u="none" strike="noStrike" kern="1200" baseline="0" dirty="0" smtClean="0">
                          <a:solidFill>
                            <a:schemeClr val="tx1"/>
                          </a:solidFill>
                          <a:latin typeface="+mn-lt"/>
                          <a:ea typeface="+mn-ea"/>
                          <a:cs typeface="+mn-cs"/>
                        </a:rPr>
                        <a:t>padding:20px(</a:t>
                      </a:r>
                      <a:r>
                        <a:rPr lang="zh-TW" altLang="en-US" sz="2000" b="0" i="0" u="none" strike="noStrike" kern="1200" baseline="0" dirty="0" smtClean="0">
                          <a:solidFill>
                            <a:schemeClr val="tx1"/>
                          </a:solidFill>
                          <a:latin typeface="+mn-lt"/>
                          <a:ea typeface="+mn-ea"/>
                          <a:cs typeface="+mn-cs"/>
                        </a:rPr>
                        <a:t>上下</a:t>
                      </a:r>
                      <a:r>
                        <a:rPr lang="en-US" altLang="zh-TW" sz="2000" b="0" i="0" u="none" strike="noStrike" kern="1200" baseline="0" dirty="0" smtClean="0">
                          <a:solidFill>
                            <a:schemeClr val="tx1"/>
                          </a:solidFill>
                          <a:latin typeface="+mn-lt"/>
                          <a:ea typeface="+mn-ea"/>
                          <a:cs typeface="+mn-cs"/>
                        </a:rPr>
                        <a:t>) 60px(</a:t>
                      </a:r>
                      <a:r>
                        <a:rPr lang="zh-TW" altLang="en-US" sz="2000" b="0" i="0" u="none" strike="noStrike" kern="1200" baseline="0" dirty="0" smtClean="0">
                          <a:solidFill>
                            <a:schemeClr val="tx1"/>
                          </a:solidFill>
                          <a:latin typeface="+mn-lt"/>
                          <a:ea typeface="+mn-ea"/>
                          <a:cs typeface="+mn-cs"/>
                        </a:rPr>
                        <a:t>左右</a:t>
                      </a:r>
                      <a:r>
                        <a:rPr lang="en-US" altLang="zh-TW" sz="2000" b="0" i="0" u="none" strike="noStrike" kern="1200" baseline="0" dirty="0" smtClean="0">
                          <a:solidFill>
                            <a:schemeClr val="tx1"/>
                          </a:solidFill>
                          <a:latin typeface="+mn-lt"/>
                          <a:ea typeface="+mn-ea"/>
                          <a:cs typeface="+mn-cs"/>
                        </a:rPr>
                        <a:t>) </a:t>
                      </a:r>
                      <a:r>
                        <a:rPr lang="zh-TW" altLang="en-US" sz="2000" b="0" i="0" u="none" strike="noStrike" kern="1200" baseline="0" dirty="0" smtClean="0">
                          <a:solidFill>
                            <a:schemeClr val="tx1"/>
                          </a:solidFill>
                          <a:latin typeface="+mn-lt"/>
                          <a:ea typeface="+mn-ea"/>
                          <a:cs typeface="+mn-cs"/>
                        </a:rPr>
                        <a:t>設定</a:t>
                      </a:r>
                      <a:r>
                        <a:rPr lang="en-US" altLang="zh-TW" sz="2000" b="0" i="0" u="none" strike="noStrike" kern="1200" baseline="0" dirty="0" smtClean="0">
                          <a:solidFill>
                            <a:schemeClr val="tx1"/>
                          </a:solidFill>
                          <a:latin typeface="+mn-lt"/>
                          <a:ea typeface="+mn-ea"/>
                          <a:cs typeface="+mn-cs"/>
                        </a:rPr>
                        <a:t>padding:20px(</a:t>
                      </a:r>
                      <a:r>
                        <a:rPr lang="zh-TW" altLang="en-US" sz="2000" b="0" i="0" u="none" strike="noStrike" kern="1200" baseline="0" dirty="0" smtClean="0">
                          <a:solidFill>
                            <a:schemeClr val="tx1"/>
                          </a:solidFill>
                          <a:latin typeface="+mn-lt"/>
                          <a:ea typeface="+mn-ea"/>
                          <a:cs typeface="+mn-cs"/>
                        </a:rPr>
                        <a:t>上下</a:t>
                      </a:r>
                      <a:r>
                        <a:rPr lang="en-US" altLang="zh-TW" sz="2000" b="0" i="0" u="none" strike="noStrike" kern="1200" baseline="0" dirty="0" smtClean="0">
                          <a:solidFill>
                            <a:schemeClr val="tx1"/>
                          </a:solidFill>
                          <a:latin typeface="+mn-lt"/>
                          <a:ea typeface="+mn-ea"/>
                          <a:cs typeface="+mn-cs"/>
                        </a:rPr>
                        <a:t>) 60px(</a:t>
                      </a:r>
                      <a:r>
                        <a:rPr lang="zh-TW" altLang="en-US" sz="2000" b="0" i="0" u="none" strike="noStrike" kern="1200" baseline="0" dirty="0" smtClean="0">
                          <a:solidFill>
                            <a:schemeClr val="tx1"/>
                          </a:solidFill>
                          <a:latin typeface="+mn-lt"/>
                          <a:ea typeface="+mn-ea"/>
                          <a:cs typeface="+mn-cs"/>
                        </a:rPr>
                        <a:t>左右</a:t>
                      </a:r>
                      <a:r>
                        <a:rPr lang="en-US" altLang="zh-TW" sz="2000" b="0" i="0" u="none" strike="noStrike" kern="1200" baseline="0" dirty="0" smtClean="0">
                          <a:solidFill>
                            <a:schemeClr val="tx1"/>
                          </a:solidFill>
                          <a:latin typeface="+mn-lt"/>
                          <a:ea typeface="+mn-ea"/>
                          <a:cs typeface="+mn-cs"/>
                        </a:rPr>
                        <a:t>) </a:t>
                      </a:r>
                      <a:r>
                        <a:rPr lang="zh-TW" altLang="en-US" sz="2000" b="0" i="0" u="none" strike="noStrike" kern="1200" baseline="0" dirty="0" smtClean="0">
                          <a:solidFill>
                            <a:schemeClr val="tx1"/>
                          </a:solidFill>
                          <a:latin typeface="+mn-lt"/>
                          <a:ea typeface="+mn-ea"/>
                          <a:cs typeface="+mn-cs"/>
                        </a:rPr>
                        <a:t>設定</a:t>
                      </a:r>
                      <a:r>
                        <a:rPr lang="en-US" altLang="zh-TW" sz="2000" b="0" i="0" u="none" strike="noStrike" kern="1200" baseline="0" dirty="0" smtClean="0">
                          <a:solidFill>
                            <a:schemeClr val="tx1"/>
                          </a:solidFill>
                          <a:latin typeface="+mn-lt"/>
                          <a:ea typeface="+mn-ea"/>
                          <a:cs typeface="+mn-cs"/>
                        </a:rPr>
                        <a:t>padding:20px(</a:t>
                      </a:r>
                      <a:r>
                        <a:rPr lang="zh-TW" altLang="en-US" sz="2000" b="0" i="0" u="none" strike="noStrike" kern="1200" baseline="0" dirty="0" smtClean="0">
                          <a:solidFill>
                            <a:schemeClr val="tx1"/>
                          </a:solidFill>
                          <a:latin typeface="+mn-lt"/>
                          <a:ea typeface="+mn-ea"/>
                          <a:cs typeface="+mn-cs"/>
                        </a:rPr>
                        <a:t>上下</a:t>
                      </a:r>
                      <a:r>
                        <a:rPr lang="en-US" altLang="zh-TW" sz="2000" b="0" i="0" u="none" strike="noStrike" kern="1200" baseline="0" dirty="0" smtClean="0">
                          <a:solidFill>
                            <a:schemeClr val="tx1"/>
                          </a:solidFill>
                          <a:latin typeface="+mn-lt"/>
                          <a:ea typeface="+mn-ea"/>
                          <a:cs typeface="+mn-cs"/>
                        </a:rPr>
                        <a:t>) 60px(</a:t>
                      </a:r>
                      <a:r>
                        <a:rPr lang="zh-TW" altLang="en-US" sz="2000" b="0" i="0" u="none" strike="noStrike" kern="1200" baseline="0" dirty="0" smtClean="0">
                          <a:solidFill>
                            <a:schemeClr val="tx1"/>
                          </a:solidFill>
                          <a:latin typeface="+mn-lt"/>
                          <a:ea typeface="+mn-ea"/>
                          <a:cs typeface="+mn-cs"/>
                        </a:rPr>
                        <a:t>左右</a:t>
                      </a:r>
                      <a:r>
                        <a:rPr lang="en-US" altLang="zh-TW" sz="2000" b="0" i="0" u="none" strike="noStrike" kern="1200" baseline="0" dirty="0" smtClean="0">
                          <a:solidFill>
                            <a:schemeClr val="tx1"/>
                          </a:solidFill>
                          <a:latin typeface="+mn-lt"/>
                          <a:ea typeface="+mn-ea"/>
                          <a:cs typeface="+mn-cs"/>
                        </a:rPr>
                        <a:t>) </a:t>
                      </a:r>
                      <a:r>
                        <a:rPr lang="zh-TW" altLang="en-US" sz="2000" b="0" i="0" u="none" strike="noStrike" kern="1200" baseline="0" dirty="0" smtClean="0">
                          <a:solidFill>
                            <a:schemeClr val="tx1"/>
                          </a:solidFill>
                          <a:latin typeface="+mn-lt"/>
                          <a:ea typeface="+mn-ea"/>
                          <a:cs typeface="+mn-cs"/>
                        </a:rPr>
                        <a:t>設定</a:t>
                      </a:r>
                      <a:r>
                        <a:rPr lang="en-US" altLang="zh-TW" sz="2000" b="0" i="0" u="none" strike="noStrike" kern="1200" baseline="0" dirty="0" smtClean="0">
                          <a:solidFill>
                            <a:schemeClr val="tx1"/>
                          </a:solidFill>
                          <a:latin typeface="+mn-lt"/>
                          <a:ea typeface="+mn-ea"/>
                          <a:cs typeface="+mn-cs"/>
                        </a:rPr>
                        <a:t>padding:20px(</a:t>
                      </a:r>
                      <a:r>
                        <a:rPr lang="zh-TW" altLang="en-US" sz="2000" b="0" i="0" u="none" strike="noStrike" kern="1200" baseline="0" dirty="0" smtClean="0">
                          <a:solidFill>
                            <a:schemeClr val="tx1"/>
                          </a:solidFill>
                          <a:latin typeface="+mn-lt"/>
                          <a:ea typeface="+mn-ea"/>
                          <a:cs typeface="+mn-cs"/>
                        </a:rPr>
                        <a:t>上下</a:t>
                      </a:r>
                      <a:r>
                        <a:rPr lang="en-US" altLang="zh-TW" sz="2000" b="0" i="0" u="none" strike="noStrike" kern="1200" baseline="0" dirty="0" smtClean="0">
                          <a:solidFill>
                            <a:schemeClr val="tx1"/>
                          </a:solidFill>
                          <a:latin typeface="+mn-lt"/>
                          <a:ea typeface="+mn-ea"/>
                          <a:cs typeface="+mn-cs"/>
                        </a:rPr>
                        <a:t>) 60px(</a:t>
                      </a:r>
                      <a:r>
                        <a:rPr lang="zh-TW" altLang="en-US" sz="2000" b="0" i="0" u="none" strike="noStrike" kern="1200" baseline="0" dirty="0" smtClean="0">
                          <a:solidFill>
                            <a:schemeClr val="tx1"/>
                          </a:solidFill>
                          <a:latin typeface="+mn-lt"/>
                          <a:ea typeface="+mn-ea"/>
                          <a:cs typeface="+mn-cs"/>
                        </a:rPr>
                        <a:t>左右</a:t>
                      </a:r>
                      <a:r>
                        <a:rPr lang="en-US" altLang="zh-TW" sz="2000" b="0" i="0" u="none" strike="noStrike" kern="1200" baseline="0" dirty="0" smtClean="0">
                          <a:solidFill>
                            <a:schemeClr val="tx1"/>
                          </a:solidFill>
                          <a:latin typeface="+mn-lt"/>
                          <a:ea typeface="+mn-ea"/>
                          <a:cs typeface="+mn-cs"/>
                        </a:rPr>
                        <a:t>)</a:t>
                      </a:r>
                      <a:r>
                        <a:rPr lang="zh-TW" altLang="en-US" sz="2000" b="0" i="0" u="none" strike="noStrike" kern="1200" baseline="0" dirty="0" smtClean="0">
                          <a:solidFill>
                            <a:schemeClr val="tx1"/>
                          </a:solidFill>
                          <a:latin typeface="+mn-lt"/>
                          <a:ea typeface="+mn-ea"/>
                          <a:cs typeface="+mn-cs"/>
                        </a:rPr>
                        <a:t>設定</a:t>
                      </a:r>
                      <a:r>
                        <a:rPr lang="en-US" altLang="zh-TW" sz="2000" b="0" i="0" u="none" strike="noStrike" kern="1200" baseline="0" dirty="0" smtClean="0">
                          <a:solidFill>
                            <a:schemeClr val="tx1"/>
                          </a:solidFill>
                          <a:latin typeface="+mn-lt"/>
                          <a:ea typeface="+mn-ea"/>
                          <a:cs typeface="+mn-cs"/>
                        </a:rPr>
                        <a:t>padding:20px(</a:t>
                      </a:r>
                      <a:r>
                        <a:rPr lang="zh-TW" altLang="en-US" sz="2000" b="0" i="0" u="none" strike="noStrike" kern="1200" baseline="0" dirty="0" smtClean="0">
                          <a:solidFill>
                            <a:schemeClr val="tx1"/>
                          </a:solidFill>
                          <a:latin typeface="+mn-lt"/>
                          <a:ea typeface="+mn-ea"/>
                          <a:cs typeface="+mn-cs"/>
                        </a:rPr>
                        <a:t>上下</a:t>
                      </a:r>
                      <a:r>
                        <a:rPr lang="en-US" altLang="zh-TW" sz="2000" b="0" i="0" u="none" strike="noStrike" kern="1200" baseline="0" dirty="0" smtClean="0">
                          <a:solidFill>
                            <a:schemeClr val="tx1"/>
                          </a:solidFill>
                          <a:latin typeface="+mn-lt"/>
                          <a:ea typeface="+mn-ea"/>
                          <a:cs typeface="+mn-cs"/>
                        </a:rPr>
                        <a:t>) 60px(</a:t>
                      </a:r>
                      <a:r>
                        <a:rPr lang="zh-TW" altLang="en-US" sz="2000" b="0" i="0" u="none" strike="noStrike" kern="1200" baseline="0" dirty="0" smtClean="0">
                          <a:solidFill>
                            <a:schemeClr val="tx1"/>
                          </a:solidFill>
                          <a:latin typeface="+mn-lt"/>
                          <a:ea typeface="+mn-ea"/>
                          <a:cs typeface="+mn-cs"/>
                        </a:rPr>
                        <a:t>左右</a:t>
                      </a:r>
                      <a:r>
                        <a:rPr lang="en-US" altLang="zh-TW" sz="2000" b="0" i="0" u="none" strike="noStrike" kern="1200" baseline="0" dirty="0" smtClean="0">
                          <a:solidFill>
                            <a:schemeClr val="tx1"/>
                          </a:solidFill>
                          <a:latin typeface="+mn-lt"/>
                          <a:ea typeface="+mn-ea"/>
                          <a:cs typeface="+mn-cs"/>
                        </a:rPr>
                        <a:t>) </a:t>
                      </a:r>
                      <a:r>
                        <a:rPr lang="zh-TW" altLang="en-US" sz="2000" b="0" i="0" u="none" strike="noStrike" kern="1200" baseline="0" dirty="0" smtClean="0">
                          <a:solidFill>
                            <a:schemeClr val="tx1"/>
                          </a:solidFill>
                          <a:latin typeface="+mn-lt"/>
                          <a:ea typeface="+mn-ea"/>
                          <a:cs typeface="+mn-cs"/>
                        </a:rPr>
                        <a:t>設定</a:t>
                      </a:r>
                      <a:r>
                        <a:rPr lang="en-US" altLang="zh-TW" sz="2000" b="0" i="0" u="none" strike="noStrike" kern="1200" baseline="0" dirty="0" smtClean="0">
                          <a:solidFill>
                            <a:schemeClr val="tx1"/>
                          </a:solidFill>
                          <a:latin typeface="+mn-lt"/>
                          <a:ea typeface="+mn-ea"/>
                          <a:cs typeface="+mn-cs"/>
                        </a:rPr>
                        <a:t>padding:20px(</a:t>
                      </a:r>
                      <a:r>
                        <a:rPr lang="zh-TW" altLang="en-US" sz="2000" b="0" i="0" u="none" strike="noStrike" kern="1200" baseline="0" dirty="0" smtClean="0">
                          <a:solidFill>
                            <a:schemeClr val="tx1"/>
                          </a:solidFill>
                          <a:latin typeface="+mn-lt"/>
                          <a:ea typeface="+mn-ea"/>
                          <a:cs typeface="+mn-cs"/>
                        </a:rPr>
                        <a:t>上下</a:t>
                      </a:r>
                      <a:r>
                        <a:rPr lang="en-US" altLang="zh-TW" sz="2000" b="0" i="0" u="none" strike="noStrike" kern="1200" baseline="0" dirty="0" smtClean="0">
                          <a:solidFill>
                            <a:schemeClr val="tx1"/>
                          </a:solidFill>
                          <a:latin typeface="+mn-lt"/>
                          <a:ea typeface="+mn-ea"/>
                          <a:cs typeface="+mn-cs"/>
                        </a:rPr>
                        <a:t>) 60px(</a:t>
                      </a:r>
                      <a:r>
                        <a:rPr lang="zh-TW" altLang="en-US" sz="2000" b="0" i="0" u="none" strike="noStrike" kern="1200" baseline="0" dirty="0" smtClean="0">
                          <a:solidFill>
                            <a:schemeClr val="tx1"/>
                          </a:solidFill>
                          <a:latin typeface="+mn-lt"/>
                          <a:ea typeface="+mn-ea"/>
                          <a:cs typeface="+mn-cs"/>
                        </a:rPr>
                        <a:t>左右</a:t>
                      </a:r>
                      <a:r>
                        <a:rPr lang="en-US" altLang="zh-TW" sz="2000" b="0" i="0" u="none" strike="noStrike" kern="1200" baseline="0" dirty="0" smtClean="0">
                          <a:solidFill>
                            <a:schemeClr val="tx1"/>
                          </a:solidFill>
                          <a:latin typeface="+mn-lt"/>
                          <a:ea typeface="+mn-ea"/>
                          <a:cs typeface="+mn-cs"/>
                        </a:rPr>
                        <a:t>)</a:t>
                      </a:r>
                    </a:p>
                    <a:p>
                      <a:r>
                        <a:rPr lang="en-US" altLang="zh-TW" sz="2000" b="0" i="0" u="none" strike="noStrike" kern="1200" baseline="0" dirty="0" smtClean="0">
                          <a:solidFill>
                            <a:srgbClr val="FF0000"/>
                          </a:solidFill>
                          <a:latin typeface="+mn-lt"/>
                          <a:ea typeface="+mn-ea"/>
                          <a:cs typeface="+mn-cs"/>
                        </a:rPr>
                        <a:t>&lt;/div&gt;</a:t>
                      </a:r>
                      <a:endParaRPr lang="zh-TW" altLang="en-US" sz="18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9625811"/>
                  </a:ext>
                </a:extLst>
              </a:tr>
            </a:tbl>
          </a:graphicData>
        </a:graphic>
      </p:graphicFrame>
      <p:pic>
        <p:nvPicPr>
          <p:cNvPr id="4" name="圖片 3"/>
          <p:cNvPicPr>
            <a:picLocks noChangeAspect="1"/>
          </p:cNvPicPr>
          <p:nvPr/>
        </p:nvPicPr>
        <p:blipFill>
          <a:blip r:embed="rId2"/>
          <a:stretch>
            <a:fillRect/>
          </a:stretch>
        </p:blipFill>
        <p:spPr>
          <a:xfrm>
            <a:off x="5436096" y="2242615"/>
            <a:ext cx="3250800" cy="2579767"/>
          </a:xfrm>
          <a:prstGeom prst="rect">
            <a:avLst/>
          </a:prstGeom>
        </p:spPr>
      </p:pic>
    </p:spTree>
    <p:extLst>
      <p:ext uri="{BB962C8B-B14F-4D97-AF65-F5344CB8AC3E}">
        <p14:creationId xmlns:p14="http://schemas.microsoft.com/office/powerpoint/2010/main" val="379280695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7403" y="192413"/>
            <a:ext cx="8329803" cy="1440160"/>
          </a:xfrm>
        </p:spPr>
        <p:txBody>
          <a:bodyPr>
            <a:normAutofit/>
          </a:bodyPr>
          <a:lstStyle/>
          <a:p>
            <a:r>
              <a:rPr lang="en-US" altLang="zh-TW" dirty="0"/>
              <a:t>2-3-2</a:t>
            </a:r>
            <a:r>
              <a:rPr lang="zh-TW" altLang="en-US" dirty="0"/>
              <a:t>　盒子模型（</a:t>
            </a:r>
            <a:r>
              <a:rPr lang="en-US" altLang="zh-TW" dirty="0"/>
              <a:t>box model</a:t>
            </a:r>
            <a:r>
              <a:rPr lang="zh-TW" altLang="en-US" dirty="0"/>
              <a:t>）</a:t>
            </a:r>
            <a:br>
              <a:rPr lang="zh-TW" altLang="en-US" dirty="0"/>
            </a:br>
            <a:r>
              <a:rPr lang="en-US" altLang="zh-TW" sz="3200" b="0" dirty="0"/>
              <a:t>ch2\ch2-3-2.html</a:t>
            </a:r>
            <a:endParaRPr lang="zh-TW" altLang="en-US" sz="1200" dirty="0"/>
          </a:p>
        </p:txBody>
      </p:sp>
      <p:sp>
        <p:nvSpPr>
          <p:cNvPr id="3" name="內容版面配置區 2"/>
          <p:cNvSpPr>
            <a:spLocks noGrp="1"/>
          </p:cNvSpPr>
          <p:nvPr>
            <p:ph idx="1"/>
          </p:nvPr>
        </p:nvSpPr>
        <p:spPr>
          <a:xfrm>
            <a:off x="479512" y="1662999"/>
            <a:ext cx="8085584" cy="4133448"/>
          </a:xfrm>
        </p:spPr>
        <p:txBody>
          <a:bodyPr>
            <a:normAutofit/>
          </a:bodyPr>
          <a:lstStyle/>
          <a:p>
            <a:pPr lvl="1"/>
            <a:endParaRPr lang="zh-TW" altLang="en-US" sz="2400" dirty="0">
              <a:ea typeface="+mn-ea"/>
            </a:endParaRPr>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39</a:t>
            </a:fld>
            <a:endParaRPr lang="zh-TW" altLang="en-US"/>
          </a:p>
        </p:txBody>
      </p:sp>
      <p:graphicFrame>
        <p:nvGraphicFramePr>
          <p:cNvPr id="6" name="表格 5"/>
          <p:cNvGraphicFramePr>
            <a:graphicFrameLocks noGrp="1"/>
          </p:cNvGraphicFramePr>
          <p:nvPr>
            <p:extLst>
              <p:ext uri="{D42A27DB-BD31-4B8C-83A1-F6EECF244321}">
                <p14:modId xmlns:p14="http://schemas.microsoft.com/office/powerpoint/2010/main" val="4119341073"/>
              </p:ext>
            </p:extLst>
          </p:nvPr>
        </p:nvGraphicFramePr>
        <p:xfrm>
          <a:off x="251520" y="1772816"/>
          <a:ext cx="4791474" cy="3444240"/>
        </p:xfrm>
        <a:graphic>
          <a:graphicData uri="http://schemas.openxmlformats.org/drawingml/2006/table">
            <a:tbl>
              <a:tblPr firstRow="1" bandRow="1">
                <a:tableStyleId>{9D7B26C5-4107-4FEC-AEDC-1716B250A1EF}</a:tableStyleId>
              </a:tblPr>
              <a:tblGrid>
                <a:gridCol w="4791474">
                  <a:extLst>
                    <a:ext uri="{9D8B030D-6E8A-4147-A177-3AD203B41FA5}">
                      <a16:colId xmlns:a16="http://schemas.microsoft.com/office/drawing/2014/main" val="2567928064"/>
                    </a:ext>
                  </a:extLst>
                </a:gridCol>
              </a:tblGrid>
              <a:tr h="2497602">
                <a:tc>
                  <a:txBody>
                    <a:bodyPr/>
                    <a:lstStyle/>
                    <a:p>
                      <a:r>
                        <a:rPr lang="en-US" altLang="zh-TW" sz="2000" b="0" i="0" u="none" strike="noStrike" kern="1200" baseline="0" dirty="0" smtClean="0">
                          <a:solidFill>
                            <a:srgbClr val="FF0000"/>
                          </a:solidFill>
                          <a:latin typeface="+mn-lt"/>
                          <a:ea typeface="+mn-ea"/>
                          <a:cs typeface="+mn-cs"/>
                        </a:rPr>
                        <a:t>&lt;div style="width:200px;padding:20px 60px 100px;border:5px red solid;margin:30px;"&gt;</a:t>
                      </a:r>
                    </a:p>
                    <a:p>
                      <a:r>
                        <a:rPr lang="zh-TW" altLang="en-US" sz="2000" b="0" i="0" u="none" strike="noStrike" kern="1200" baseline="0" dirty="0" smtClean="0">
                          <a:solidFill>
                            <a:schemeClr val="tx1"/>
                          </a:solidFill>
                          <a:latin typeface="+mn-lt"/>
                          <a:ea typeface="+mn-ea"/>
                          <a:cs typeface="+mn-cs"/>
                        </a:rPr>
                        <a:t>設定</a:t>
                      </a:r>
                      <a:r>
                        <a:rPr lang="en-US" altLang="zh-TW" sz="2000" b="0" i="0" u="none" strike="noStrike" kern="1200" baseline="0" dirty="0" smtClean="0">
                          <a:solidFill>
                            <a:schemeClr val="tx1"/>
                          </a:solidFill>
                          <a:latin typeface="+mn-lt"/>
                          <a:ea typeface="+mn-ea"/>
                          <a:cs typeface="+mn-cs"/>
                        </a:rPr>
                        <a:t>padding:20px(</a:t>
                      </a:r>
                      <a:r>
                        <a:rPr lang="zh-TW" altLang="en-US" sz="2000" b="0" i="0" u="none" strike="noStrike" kern="1200" baseline="0" dirty="0" smtClean="0">
                          <a:solidFill>
                            <a:schemeClr val="tx1"/>
                          </a:solidFill>
                          <a:latin typeface="+mn-lt"/>
                          <a:ea typeface="+mn-ea"/>
                          <a:cs typeface="+mn-cs"/>
                        </a:rPr>
                        <a:t>上</a:t>
                      </a:r>
                      <a:r>
                        <a:rPr lang="en-US" altLang="zh-TW" sz="2000" b="0" i="0" u="none" strike="noStrike" kern="1200" baseline="0" dirty="0" smtClean="0">
                          <a:solidFill>
                            <a:schemeClr val="tx1"/>
                          </a:solidFill>
                          <a:latin typeface="+mn-lt"/>
                          <a:ea typeface="+mn-ea"/>
                          <a:cs typeface="+mn-cs"/>
                        </a:rPr>
                        <a:t>) 60px(</a:t>
                      </a:r>
                      <a:r>
                        <a:rPr lang="zh-TW" altLang="en-US" sz="2000" b="0" i="0" u="none" strike="noStrike" kern="1200" baseline="0" dirty="0" smtClean="0">
                          <a:solidFill>
                            <a:schemeClr val="tx1"/>
                          </a:solidFill>
                          <a:latin typeface="+mn-lt"/>
                          <a:ea typeface="+mn-ea"/>
                          <a:cs typeface="+mn-cs"/>
                        </a:rPr>
                        <a:t>左右</a:t>
                      </a:r>
                      <a:r>
                        <a:rPr lang="en-US" altLang="zh-TW" sz="2000" b="0" i="0" u="none" strike="noStrike" kern="1200" baseline="0" dirty="0" smtClean="0">
                          <a:solidFill>
                            <a:schemeClr val="tx1"/>
                          </a:solidFill>
                          <a:latin typeface="+mn-lt"/>
                          <a:ea typeface="+mn-ea"/>
                          <a:cs typeface="+mn-cs"/>
                        </a:rPr>
                        <a:t>) 100px(</a:t>
                      </a:r>
                      <a:r>
                        <a:rPr lang="zh-TW" altLang="en-US" sz="2000" b="0" i="0" u="none" strike="noStrike" kern="1200" baseline="0" dirty="0" smtClean="0">
                          <a:solidFill>
                            <a:schemeClr val="tx1"/>
                          </a:solidFill>
                          <a:latin typeface="+mn-lt"/>
                          <a:ea typeface="+mn-ea"/>
                          <a:cs typeface="+mn-cs"/>
                        </a:rPr>
                        <a:t>下</a:t>
                      </a:r>
                      <a:r>
                        <a:rPr lang="en-US" altLang="zh-TW" sz="2000" b="0" i="0" u="none" strike="noStrike" kern="1200" baseline="0" dirty="0" smtClean="0">
                          <a:solidFill>
                            <a:schemeClr val="tx1"/>
                          </a:solidFill>
                          <a:latin typeface="+mn-lt"/>
                          <a:ea typeface="+mn-ea"/>
                          <a:cs typeface="+mn-cs"/>
                        </a:rPr>
                        <a:t>) </a:t>
                      </a:r>
                      <a:r>
                        <a:rPr lang="zh-TW" altLang="en-US" sz="2000" b="0" i="0" u="none" strike="noStrike" kern="1200" baseline="0" dirty="0" smtClean="0">
                          <a:solidFill>
                            <a:schemeClr val="tx1"/>
                          </a:solidFill>
                          <a:latin typeface="+mn-lt"/>
                          <a:ea typeface="+mn-ea"/>
                          <a:cs typeface="+mn-cs"/>
                        </a:rPr>
                        <a:t>設定</a:t>
                      </a:r>
                      <a:r>
                        <a:rPr lang="en-US" altLang="zh-TW" sz="2000" b="0" i="0" u="none" strike="noStrike" kern="1200" baseline="0" dirty="0" smtClean="0">
                          <a:solidFill>
                            <a:schemeClr val="tx1"/>
                          </a:solidFill>
                          <a:latin typeface="+mn-lt"/>
                          <a:ea typeface="+mn-ea"/>
                          <a:cs typeface="+mn-cs"/>
                        </a:rPr>
                        <a:t>padding:20px 60px 100px </a:t>
                      </a:r>
                      <a:r>
                        <a:rPr lang="zh-TW" altLang="en-US" sz="2000" b="0" i="0" u="none" strike="noStrike" kern="1200" baseline="0" dirty="0" smtClean="0">
                          <a:solidFill>
                            <a:schemeClr val="tx1"/>
                          </a:solidFill>
                          <a:latin typeface="+mn-lt"/>
                          <a:ea typeface="+mn-ea"/>
                          <a:cs typeface="+mn-cs"/>
                        </a:rPr>
                        <a:t>設定</a:t>
                      </a:r>
                      <a:r>
                        <a:rPr lang="en-US" altLang="zh-TW" sz="2000" b="0" i="0" u="none" strike="noStrike" kern="1200" baseline="0" dirty="0" smtClean="0">
                          <a:solidFill>
                            <a:schemeClr val="tx1"/>
                          </a:solidFill>
                          <a:latin typeface="+mn-lt"/>
                          <a:ea typeface="+mn-ea"/>
                          <a:cs typeface="+mn-cs"/>
                        </a:rPr>
                        <a:t>padding:20px 60px 100px </a:t>
                      </a:r>
                      <a:r>
                        <a:rPr lang="zh-TW" altLang="en-US" sz="2000" b="0" i="0" u="none" strike="noStrike" kern="1200" baseline="0" dirty="0" smtClean="0">
                          <a:solidFill>
                            <a:schemeClr val="tx1"/>
                          </a:solidFill>
                          <a:latin typeface="+mn-lt"/>
                          <a:ea typeface="+mn-ea"/>
                          <a:cs typeface="+mn-cs"/>
                        </a:rPr>
                        <a:t>設定</a:t>
                      </a:r>
                      <a:r>
                        <a:rPr lang="en-US" altLang="zh-TW" sz="2000" b="0" i="0" u="none" strike="noStrike" kern="1200" baseline="0" dirty="0" smtClean="0">
                          <a:solidFill>
                            <a:schemeClr val="tx1"/>
                          </a:solidFill>
                          <a:latin typeface="+mn-lt"/>
                          <a:ea typeface="+mn-ea"/>
                          <a:cs typeface="+mn-cs"/>
                        </a:rPr>
                        <a:t>padding:20px 60px 100px </a:t>
                      </a:r>
                      <a:r>
                        <a:rPr lang="zh-TW" altLang="en-US" sz="2000" b="0" i="0" u="none" strike="noStrike" kern="1200" baseline="0" dirty="0" smtClean="0">
                          <a:solidFill>
                            <a:schemeClr val="tx1"/>
                          </a:solidFill>
                          <a:latin typeface="+mn-lt"/>
                          <a:ea typeface="+mn-ea"/>
                          <a:cs typeface="+mn-cs"/>
                        </a:rPr>
                        <a:t>設定</a:t>
                      </a:r>
                      <a:r>
                        <a:rPr lang="en-US" altLang="zh-TW" sz="2000" b="0" i="0" u="none" strike="noStrike" kern="1200" baseline="0" dirty="0" smtClean="0">
                          <a:solidFill>
                            <a:schemeClr val="tx1"/>
                          </a:solidFill>
                          <a:latin typeface="+mn-lt"/>
                          <a:ea typeface="+mn-ea"/>
                          <a:cs typeface="+mn-cs"/>
                        </a:rPr>
                        <a:t>padding:20px 60px 100px </a:t>
                      </a:r>
                      <a:r>
                        <a:rPr lang="zh-TW" altLang="en-US" sz="2000" b="0" i="0" u="none" strike="noStrike" kern="1200" baseline="0" dirty="0" smtClean="0">
                          <a:solidFill>
                            <a:schemeClr val="tx1"/>
                          </a:solidFill>
                          <a:latin typeface="+mn-lt"/>
                          <a:ea typeface="+mn-ea"/>
                          <a:cs typeface="+mn-cs"/>
                        </a:rPr>
                        <a:t>設定</a:t>
                      </a:r>
                      <a:r>
                        <a:rPr lang="en-US" altLang="zh-TW" sz="2000" b="0" i="0" u="none" strike="noStrike" kern="1200" baseline="0" dirty="0" smtClean="0">
                          <a:solidFill>
                            <a:schemeClr val="tx1"/>
                          </a:solidFill>
                          <a:latin typeface="+mn-lt"/>
                          <a:ea typeface="+mn-ea"/>
                          <a:cs typeface="+mn-cs"/>
                        </a:rPr>
                        <a:t>padding:20px 60px 100px </a:t>
                      </a:r>
                      <a:r>
                        <a:rPr lang="zh-TW" altLang="en-US" sz="2000" b="0" i="0" u="none" strike="noStrike" kern="1200" baseline="0" dirty="0" smtClean="0">
                          <a:solidFill>
                            <a:schemeClr val="tx1"/>
                          </a:solidFill>
                          <a:latin typeface="+mn-lt"/>
                          <a:ea typeface="+mn-ea"/>
                          <a:cs typeface="+mn-cs"/>
                        </a:rPr>
                        <a:t>設定</a:t>
                      </a:r>
                      <a:r>
                        <a:rPr lang="en-US" altLang="zh-TW" sz="2000" b="0" i="0" u="none" strike="noStrike" kern="1200" baseline="0" dirty="0" smtClean="0">
                          <a:solidFill>
                            <a:schemeClr val="tx1"/>
                          </a:solidFill>
                          <a:latin typeface="+mn-lt"/>
                          <a:ea typeface="+mn-ea"/>
                          <a:cs typeface="+mn-cs"/>
                        </a:rPr>
                        <a:t>padding:20px 60px 100px</a:t>
                      </a:r>
                    </a:p>
                    <a:p>
                      <a:r>
                        <a:rPr lang="en-US" altLang="zh-TW" sz="2000" b="0" i="0" u="none" strike="noStrike" kern="1200" baseline="0" dirty="0" smtClean="0">
                          <a:solidFill>
                            <a:srgbClr val="FF0000"/>
                          </a:solidFill>
                          <a:latin typeface="+mn-lt"/>
                          <a:ea typeface="+mn-ea"/>
                          <a:cs typeface="+mn-cs"/>
                        </a:rPr>
                        <a:t>&lt;/div&gt;</a:t>
                      </a:r>
                      <a:endParaRPr lang="zh-TW" altLang="en-US" sz="18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9625811"/>
                  </a:ext>
                </a:extLst>
              </a:tr>
            </a:tbl>
          </a:graphicData>
        </a:graphic>
      </p:graphicFrame>
      <p:pic>
        <p:nvPicPr>
          <p:cNvPr id="7" name="圖片 6"/>
          <p:cNvPicPr>
            <a:picLocks noChangeAspect="1"/>
          </p:cNvPicPr>
          <p:nvPr/>
        </p:nvPicPr>
        <p:blipFill>
          <a:blip r:embed="rId2"/>
          <a:stretch>
            <a:fillRect/>
          </a:stretch>
        </p:blipFill>
        <p:spPr>
          <a:xfrm>
            <a:off x="5364088" y="2420888"/>
            <a:ext cx="3225000" cy="2785634"/>
          </a:xfrm>
          <a:prstGeom prst="rect">
            <a:avLst/>
          </a:prstGeom>
        </p:spPr>
      </p:pic>
    </p:spTree>
    <p:extLst>
      <p:ext uri="{BB962C8B-B14F-4D97-AF65-F5344CB8AC3E}">
        <p14:creationId xmlns:p14="http://schemas.microsoft.com/office/powerpoint/2010/main" val="78312611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347472"/>
            <a:ext cx="8229600" cy="990600"/>
          </a:xfrm>
        </p:spPr>
        <p:txBody>
          <a:bodyPr>
            <a:normAutofit fontScale="90000"/>
          </a:bodyPr>
          <a:lstStyle/>
          <a:p>
            <a:r>
              <a:rPr lang="en-US" altLang="zh-TW" dirty="0"/>
              <a:t>2-1-1</a:t>
            </a:r>
            <a:r>
              <a:rPr lang="zh-TW" altLang="en-US" dirty="0"/>
              <a:t>　區塊元素（</a:t>
            </a:r>
            <a:r>
              <a:rPr lang="en-US" altLang="zh-TW" dirty="0"/>
              <a:t>block</a:t>
            </a:r>
            <a:r>
              <a:rPr lang="zh-TW" altLang="en-US" dirty="0" smtClean="0"/>
              <a:t>）</a:t>
            </a:r>
            <a:r>
              <a:rPr lang="en-US" altLang="zh-TW" dirty="0" smtClean="0"/>
              <a:t/>
            </a:r>
            <a:br>
              <a:rPr lang="en-US" altLang="zh-TW" dirty="0" smtClean="0"/>
            </a:br>
            <a:r>
              <a:rPr lang="en-US" altLang="zh-TW" b="0" dirty="0" smtClean="0"/>
              <a:t>ch2\ch2-1-1.html</a:t>
            </a:r>
            <a:endParaRPr lang="zh-TW" altLang="en-US" dirty="0"/>
          </a:p>
        </p:txBody>
      </p:sp>
      <p:sp>
        <p:nvSpPr>
          <p:cNvPr id="3" name="內容版面配置區 2"/>
          <p:cNvSpPr>
            <a:spLocks noGrp="1"/>
          </p:cNvSpPr>
          <p:nvPr>
            <p:ph idx="1"/>
          </p:nvPr>
        </p:nvSpPr>
        <p:spPr>
          <a:xfrm>
            <a:off x="425962" y="1338072"/>
            <a:ext cx="8229600" cy="4876800"/>
          </a:xfrm>
        </p:spPr>
        <p:txBody>
          <a:bodyPr>
            <a:normAutofit/>
          </a:bodyPr>
          <a:lstStyle/>
          <a:p>
            <a:pPr lvl="1"/>
            <a:endParaRPr lang="en-US" altLang="zh-TW" sz="2000" dirty="0"/>
          </a:p>
          <a:p>
            <a:pPr lvl="1"/>
            <a:endParaRPr lang="en-US" altLang="zh-TW" sz="2000" dirty="0" smtClean="0"/>
          </a:p>
          <a:p>
            <a:pPr lvl="1"/>
            <a:endParaRPr lang="en-US" altLang="zh-TW" sz="2000"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4</a:t>
            </a:fld>
            <a:endParaRPr lang="zh-TW" altLang="en-US"/>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429000"/>
            <a:ext cx="8352928" cy="2331440"/>
          </a:xfrm>
          <a:prstGeom prst="rect">
            <a:avLst/>
          </a:prstGeom>
        </p:spPr>
      </p:pic>
    </p:spTree>
    <p:extLst>
      <p:ext uri="{BB962C8B-B14F-4D97-AF65-F5344CB8AC3E}">
        <p14:creationId xmlns:p14="http://schemas.microsoft.com/office/powerpoint/2010/main" val="270852618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7403" y="192413"/>
            <a:ext cx="8329803" cy="1440160"/>
          </a:xfrm>
        </p:spPr>
        <p:txBody>
          <a:bodyPr>
            <a:normAutofit/>
          </a:bodyPr>
          <a:lstStyle/>
          <a:p>
            <a:r>
              <a:rPr lang="en-US" altLang="zh-TW" dirty="0"/>
              <a:t>2-3-2</a:t>
            </a:r>
            <a:r>
              <a:rPr lang="zh-TW" altLang="en-US" dirty="0"/>
              <a:t>　盒子模型（</a:t>
            </a:r>
            <a:r>
              <a:rPr lang="en-US" altLang="zh-TW" dirty="0"/>
              <a:t>box model</a:t>
            </a:r>
            <a:r>
              <a:rPr lang="zh-TW" altLang="en-US" dirty="0"/>
              <a:t>）</a:t>
            </a:r>
            <a:br>
              <a:rPr lang="zh-TW" altLang="en-US" dirty="0"/>
            </a:br>
            <a:r>
              <a:rPr lang="en-US" altLang="zh-TW" sz="3200" b="0" dirty="0"/>
              <a:t>ch2\ch2-3-2.html</a:t>
            </a:r>
            <a:endParaRPr lang="zh-TW" altLang="en-US" sz="1200" dirty="0"/>
          </a:p>
        </p:txBody>
      </p:sp>
      <p:sp>
        <p:nvSpPr>
          <p:cNvPr id="3" name="內容版面配置區 2"/>
          <p:cNvSpPr>
            <a:spLocks noGrp="1"/>
          </p:cNvSpPr>
          <p:nvPr>
            <p:ph idx="1"/>
          </p:nvPr>
        </p:nvSpPr>
        <p:spPr>
          <a:xfrm>
            <a:off x="479512" y="1662999"/>
            <a:ext cx="8085584" cy="4133448"/>
          </a:xfrm>
        </p:spPr>
        <p:txBody>
          <a:bodyPr>
            <a:normAutofit/>
          </a:bodyPr>
          <a:lstStyle/>
          <a:p>
            <a:pPr lvl="1"/>
            <a:endParaRPr lang="zh-TW" altLang="en-US" sz="2400" dirty="0">
              <a:ea typeface="+mn-ea"/>
            </a:endParaRPr>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40</a:t>
            </a:fld>
            <a:endParaRPr lang="zh-TW" altLang="en-US"/>
          </a:p>
        </p:txBody>
      </p:sp>
      <p:graphicFrame>
        <p:nvGraphicFramePr>
          <p:cNvPr id="6" name="表格 5"/>
          <p:cNvGraphicFramePr>
            <a:graphicFrameLocks noGrp="1"/>
          </p:cNvGraphicFramePr>
          <p:nvPr>
            <p:extLst>
              <p:ext uri="{D42A27DB-BD31-4B8C-83A1-F6EECF244321}">
                <p14:modId xmlns:p14="http://schemas.microsoft.com/office/powerpoint/2010/main" val="2271820789"/>
              </p:ext>
            </p:extLst>
          </p:nvPr>
        </p:nvGraphicFramePr>
        <p:xfrm>
          <a:off x="467544" y="1844824"/>
          <a:ext cx="5439546" cy="3139440"/>
        </p:xfrm>
        <a:graphic>
          <a:graphicData uri="http://schemas.openxmlformats.org/drawingml/2006/table">
            <a:tbl>
              <a:tblPr firstRow="1" bandRow="1">
                <a:tableStyleId>{9D7B26C5-4107-4FEC-AEDC-1716B250A1EF}</a:tableStyleId>
              </a:tblPr>
              <a:tblGrid>
                <a:gridCol w="5439546">
                  <a:extLst>
                    <a:ext uri="{9D8B030D-6E8A-4147-A177-3AD203B41FA5}">
                      <a16:colId xmlns:a16="http://schemas.microsoft.com/office/drawing/2014/main" val="2567928064"/>
                    </a:ext>
                  </a:extLst>
                </a:gridCol>
              </a:tblGrid>
              <a:tr h="2488312">
                <a:tc>
                  <a:txBody>
                    <a:bodyPr/>
                    <a:lstStyle/>
                    <a:p>
                      <a:r>
                        <a:rPr lang="en-US" altLang="zh-TW" sz="2000" b="0" i="0" u="none" strike="noStrike" kern="1200" baseline="0" dirty="0" smtClean="0">
                          <a:solidFill>
                            <a:srgbClr val="FF0000"/>
                          </a:solidFill>
                          <a:latin typeface="+mn-lt"/>
                          <a:ea typeface="+mn-ea"/>
                          <a:cs typeface="+mn-cs"/>
                        </a:rPr>
                        <a:t>&lt;div style=“width:200px;padding:20px 60px 100px 140px;border:5px red</a:t>
                      </a:r>
                      <a:r>
                        <a:rPr lang="zh-TW" altLang="en-US" sz="2000" b="0" i="0" u="none" strike="noStrike" kern="1200" baseline="0" dirty="0" smtClean="0">
                          <a:solidFill>
                            <a:srgbClr val="FF0000"/>
                          </a:solidFill>
                          <a:latin typeface="+mn-lt"/>
                          <a:ea typeface="+mn-ea"/>
                          <a:cs typeface="+mn-cs"/>
                        </a:rPr>
                        <a:t> </a:t>
                      </a:r>
                      <a:r>
                        <a:rPr lang="en-US" altLang="zh-TW" sz="2000" b="0" i="0" u="none" strike="noStrike" kern="1200" baseline="0" dirty="0" smtClean="0">
                          <a:solidFill>
                            <a:srgbClr val="FF0000"/>
                          </a:solidFill>
                          <a:latin typeface="+mn-lt"/>
                          <a:ea typeface="+mn-ea"/>
                          <a:cs typeface="+mn-cs"/>
                        </a:rPr>
                        <a:t>solid;margin:30px;"&gt;</a:t>
                      </a:r>
                    </a:p>
                    <a:p>
                      <a:r>
                        <a:rPr lang="zh-TW" altLang="en-US" sz="2000" b="0" i="0" u="none" strike="noStrike" kern="1200" baseline="0" dirty="0" smtClean="0">
                          <a:solidFill>
                            <a:schemeClr val="tx1"/>
                          </a:solidFill>
                          <a:latin typeface="+mn-lt"/>
                          <a:ea typeface="+mn-ea"/>
                          <a:cs typeface="+mn-cs"/>
                        </a:rPr>
                        <a:t>設定</a:t>
                      </a:r>
                      <a:r>
                        <a:rPr lang="en-US" altLang="zh-TW" sz="2000" b="0" i="0" u="none" strike="noStrike" kern="1200" baseline="0" dirty="0" smtClean="0">
                          <a:solidFill>
                            <a:schemeClr val="tx1"/>
                          </a:solidFill>
                          <a:latin typeface="+mn-lt"/>
                          <a:ea typeface="+mn-ea"/>
                          <a:cs typeface="+mn-cs"/>
                        </a:rPr>
                        <a:t>padding:20px(</a:t>
                      </a:r>
                      <a:r>
                        <a:rPr lang="zh-TW" altLang="en-US" sz="2000" b="0" i="0" u="none" strike="noStrike" kern="1200" baseline="0" dirty="0" smtClean="0">
                          <a:solidFill>
                            <a:schemeClr val="tx1"/>
                          </a:solidFill>
                          <a:latin typeface="+mn-lt"/>
                          <a:ea typeface="+mn-ea"/>
                          <a:cs typeface="+mn-cs"/>
                        </a:rPr>
                        <a:t>上</a:t>
                      </a:r>
                      <a:r>
                        <a:rPr lang="en-US" altLang="zh-TW" sz="2000" b="0" i="0" u="none" strike="noStrike" kern="1200" baseline="0" dirty="0" smtClean="0">
                          <a:solidFill>
                            <a:schemeClr val="tx1"/>
                          </a:solidFill>
                          <a:latin typeface="+mn-lt"/>
                          <a:ea typeface="+mn-ea"/>
                          <a:cs typeface="+mn-cs"/>
                        </a:rPr>
                        <a:t>) 60px(</a:t>
                      </a:r>
                      <a:r>
                        <a:rPr lang="zh-TW" altLang="en-US" sz="2000" b="0" i="0" u="none" strike="noStrike" kern="1200" baseline="0" dirty="0" smtClean="0">
                          <a:solidFill>
                            <a:schemeClr val="tx1"/>
                          </a:solidFill>
                          <a:latin typeface="+mn-lt"/>
                          <a:ea typeface="+mn-ea"/>
                          <a:cs typeface="+mn-cs"/>
                        </a:rPr>
                        <a:t>右</a:t>
                      </a:r>
                      <a:r>
                        <a:rPr lang="en-US" altLang="zh-TW" sz="2000" b="0" i="0" u="none" strike="noStrike" kern="1200" baseline="0" dirty="0" smtClean="0">
                          <a:solidFill>
                            <a:schemeClr val="tx1"/>
                          </a:solidFill>
                          <a:latin typeface="+mn-lt"/>
                          <a:ea typeface="+mn-ea"/>
                          <a:cs typeface="+mn-cs"/>
                        </a:rPr>
                        <a:t>) 100px(</a:t>
                      </a:r>
                      <a:r>
                        <a:rPr lang="zh-TW" altLang="en-US" sz="2000" b="0" i="0" u="none" strike="noStrike" kern="1200" baseline="0" dirty="0" smtClean="0">
                          <a:solidFill>
                            <a:schemeClr val="tx1"/>
                          </a:solidFill>
                          <a:latin typeface="+mn-lt"/>
                          <a:ea typeface="+mn-ea"/>
                          <a:cs typeface="+mn-cs"/>
                        </a:rPr>
                        <a:t>下</a:t>
                      </a:r>
                      <a:r>
                        <a:rPr lang="en-US" altLang="zh-TW" sz="2000" b="0" i="0" u="none" strike="noStrike" kern="1200" baseline="0" dirty="0" smtClean="0">
                          <a:solidFill>
                            <a:schemeClr val="tx1"/>
                          </a:solidFill>
                          <a:latin typeface="+mn-lt"/>
                          <a:ea typeface="+mn-ea"/>
                          <a:cs typeface="+mn-cs"/>
                        </a:rPr>
                        <a:t>) 140px(</a:t>
                      </a:r>
                      <a:r>
                        <a:rPr lang="zh-TW" altLang="en-US" sz="2000" b="0" i="0" u="none" strike="noStrike" kern="1200" baseline="0" dirty="0" smtClean="0">
                          <a:solidFill>
                            <a:schemeClr val="tx1"/>
                          </a:solidFill>
                          <a:latin typeface="+mn-lt"/>
                          <a:ea typeface="+mn-ea"/>
                          <a:cs typeface="+mn-cs"/>
                        </a:rPr>
                        <a:t>左</a:t>
                      </a:r>
                      <a:r>
                        <a:rPr lang="en-US" altLang="zh-TW" sz="2000" b="0" i="0" u="none" strike="noStrike" kern="1200" baseline="0" dirty="0" smtClean="0">
                          <a:solidFill>
                            <a:schemeClr val="tx1"/>
                          </a:solidFill>
                          <a:latin typeface="+mn-lt"/>
                          <a:ea typeface="+mn-ea"/>
                          <a:cs typeface="+mn-cs"/>
                        </a:rPr>
                        <a:t>) </a:t>
                      </a:r>
                      <a:r>
                        <a:rPr lang="zh-TW" altLang="en-US" sz="2000" b="0" i="0" u="none" strike="noStrike" kern="1200" baseline="0" dirty="0" smtClean="0">
                          <a:solidFill>
                            <a:schemeClr val="tx1"/>
                          </a:solidFill>
                          <a:latin typeface="+mn-lt"/>
                          <a:ea typeface="+mn-ea"/>
                          <a:cs typeface="+mn-cs"/>
                        </a:rPr>
                        <a:t>設定</a:t>
                      </a:r>
                      <a:r>
                        <a:rPr lang="en-US" altLang="zh-TW" sz="2000" b="0" i="0" u="none" strike="noStrike" kern="1200" baseline="0" dirty="0" smtClean="0">
                          <a:solidFill>
                            <a:schemeClr val="tx1"/>
                          </a:solidFill>
                          <a:latin typeface="+mn-lt"/>
                          <a:ea typeface="+mn-ea"/>
                          <a:cs typeface="+mn-cs"/>
                        </a:rPr>
                        <a:t>20px(</a:t>
                      </a:r>
                      <a:r>
                        <a:rPr lang="zh-TW" altLang="en-US" sz="2000" b="0" i="0" u="none" strike="noStrike" kern="1200" baseline="0" dirty="0" smtClean="0">
                          <a:solidFill>
                            <a:schemeClr val="tx1"/>
                          </a:solidFill>
                          <a:latin typeface="+mn-lt"/>
                          <a:ea typeface="+mn-ea"/>
                          <a:cs typeface="+mn-cs"/>
                        </a:rPr>
                        <a:t>上</a:t>
                      </a:r>
                      <a:r>
                        <a:rPr lang="en-US" altLang="zh-TW" sz="2000" b="0" i="0" u="none" strike="noStrike" kern="1200" baseline="0" dirty="0" smtClean="0">
                          <a:solidFill>
                            <a:schemeClr val="tx1"/>
                          </a:solidFill>
                          <a:latin typeface="+mn-lt"/>
                          <a:ea typeface="+mn-ea"/>
                          <a:cs typeface="+mn-cs"/>
                        </a:rPr>
                        <a:t>) 60px(</a:t>
                      </a:r>
                      <a:r>
                        <a:rPr lang="zh-TW" altLang="en-US" sz="2000" b="0" i="0" u="none" strike="noStrike" kern="1200" baseline="0" dirty="0" smtClean="0">
                          <a:solidFill>
                            <a:schemeClr val="tx1"/>
                          </a:solidFill>
                          <a:latin typeface="+mn-lt"/>
                          <a:ea typeface="+mn-ea"/>
                          <a:cs typeface="+mn-cs"/>
                        </a:rPr>
                        <a:t>右</a:t>
                      </a:r>
                      <a:r>
                        <a:rPr lang="en-US" altLang="zh-TW" sz="2000" b="0" i="0" u="none" strike="noStrike" kern="1200" baseline="0" dirty="0" smtClean="0">
                          <a:solidFill>
                            <a:schemeClr val="tx1"/>
                          </a:solidFill>
                          <a:latin typeface="+mn-lt"/>
                          <a:ea typeface="+mn-ea"/>
                          <a:cs typeface="+mn-cs"/>
                        </a:rPr>
                        <a:t>) 100px(</a:t>
                      </a:r>
                      <a:r>
                        <a:rPr lang="zh-TW" altLang="en-US" sz="2000" b="0" i="0" u="none" strike="noStrike" kern="1200" baseline="0" dirty="0" smtClean="0">
                          <a:solidFill>
                            <a:schemeClr val="tx1"/>
                          </a:solidFill>
                          <a:latin typeface="+mn-lt"/>
                          <a:ea typeface="+mn-ea"/>
                          <a:cs typeface="+mn-cs"/>
                        </a:rPr>
                        <a:t>下</a:t>
                      </a:r>
                      <a:r>
                        <a:rPr lang="en-US" altLang="zh-TW" sz="2000" b="0" i="0" u="none" strike="noStrike" kern="1200" baseline="0" dirty="0" smtClean="0">
                          <a:solidFill>
                            <a:schemeClr val="tx1"/>
                          </a:solidFill>
                          <a:latin typeface="+mn-lt"/>
                          <a:ea typeface="+mn-ea"/>
                          <a:cs typeface="+mn-cs"/>
                        </a:rPr>
                        <a:t>)</a:t>
                      </a:r>
                    </a:p>
                    <a:p>
                      <a:r>
                        <a:rPr lang="en-US" altLang="zh-TW" sz="2000" b="0" i="0" u="none" strike="noStrike" kern="1200" baseline="0" dirty="0" smtClean="0">
                          <a:solidFill>
                            <a:schemeClr val="tx1"/>
                          </a:solidFill>
                          <a:latin typeface="+mn-lt"/>
                          <a:ea typeface="+mn-ea"/>
                          <a:cs typeface="+mn-cs"/>
                        </a:rPr>
                        <a:t>140px(</a:t>
                      </a:r>
                      <a:r>
                        <a:rPr lang="zh-TW" altLang="en-US" sz="2000" b="0" i="0" u="none" strike="noStrike" kern="1200" baseline="0" dirty="0" smtClean="0">
                          <a:solidFill>
                            <a:schemeClr val="tx1"/>
                          </a:solidFill>
                          <a:latin typeface="+mn-lt"/>
                          <a:ea typeface="+mn-ea"/>
                          <a:cs typeface="+mn-cs"/>
                        </a:rPr>
                        <a:t>左</a:t>
                      </a:r>
                      <a:r>
                        <a:rPr lang="en-US" altLang="zh-TW" sz="2000" b="0" i="0" u="none" strike="noStrike" kern="1200" baseline="0" dirty="0" smtClean="0">
                          <a:solidFill>
                            <a:schemeClr val="tx1"/>
                          </a:solidFill>
                          <a:latin typeface="+mn-lt"/>
                          <a:ea typeface="+mn-ea"/>
                          <a:cs typeface="+mn-cs"/>
                        </a:rPr>
                        <a:t>) </a:t>
                      </a:r>
                      <a:r>
                        <a:rPr lang="zh-TW" altLang="en-US" sz="2000" b="0" i="0" u="none" strike="noStrike" kern="1200" baseline="0" dirty="0" smtClean="0">
                          <a:solidFill>
                            <a:schemeClr val="tx1"/>
                          </a:solidFill>
                          <a:latin typeface="+mn-lt"/>
                          <a:ea typeface="+mn-ea"/>
                          <a:cs typeface="+mn-cs"/>
                        </a:rPr>
                        <a:t>設定</a:t>
                      </a:r>
                      <a:r>
                        <a:rPr lang="en-US" altLang="zh-TW" sz="2000" b="0" i="0" u="none" strike="noStrike" kern="1200" baseline="0" dirty="0" smtClean="0">
                          <a:solidFill>
                            <a:schemeClr val="tx1"/>
                          </a:solidFill>
                          <a:latin typeface="+mn-lt"/>
                          <a:ea typeface="+mn-ea"/>
                          <a:cs typeface="+mn-cs"/>
                        </a:rPr>
                        <a:t>20px(</a:t>
                      </a:r>
                      <a:r>
                        <a:rPr lang="zh-TW" altLang="en-US" sz="2000" b="0" i="0" u="none" strike="noStrike" kern="1200" baseline="0" dirty="0" smtClean="0">
                          <a:solidFill>
                            <a:schemeClr val="tx1"/>
                          </a:solidFill>
                          <a:latin typeface="+mn-lt"/>
                          <a:ea typeface="+mn-ea"/>
                          <a:cs typeface="+mn-cs"/>
                        </a:rPr>
                        <a:t>上</a:t>
                      </a:r>
                      <a:r>
                        <a:rPr lang="en-US" altLang="zh-TW" sz="2000" b="0" i="0" u="none" strike="noStrike" kern="1200" baseline="0" dirty="0" smtClean="0">
                          <a:solidFill>
                            <a:schemeClr val="tx1"/>
                          </a:solidFill>
                          <a:latin typeface="+mn-lt"/>
                          <a:ea typeface="+mn-ea"/>
                          <a:cs typeface="+mn-cs"/>
                        </a:rPr>
                        <a:t>) 60px(</a:t>
                      </a:r>
                      <a:r>
                        <a:rPr lang="zh-TW" altLang="en-US" sz="2000" b="0" i="0" u="none" strike="noStrike" kern="1200" baseline="0" dirty="0" smtClean="0">
                          <a:solidFill>
                            <a:schemeClr val="tx1"/>
                          </a:solidFill>
                          <a:latin typeface="+mn-lt"/>
                          <a:ea typeface="+mn-ea"/>
                          <a:cs typeface="+mn-cs"/>
                        </a:rPr>
                        <a:t>右</a:t>
                      </a:r>
                      <a:r>
                        <a:rPr lang="en-US" altLang="zh-TW" sz="2000" b="0" i="0" u="none" strike="noStrike" kern="1200" baseline="0" dirty="0" smtClean="0">
                          <a:solidFill>
                            <a:schemeClr val="tx1"/>
                          </a:solidFill>
                          <a:latin typeface="+mn-lt"/>
                          <a:ea typeface="+mn-ea"/>
                          <a:cs typeface="+mn-cs"/>
                        </a:rPr>
                        <a:t>) 100px(</a:t>
                      </a:r>
                      <a:r>
                        <a:rPr lang="zh-TW" altLang="en-US" sz="2000" b="0" i="0" u="none" strike="noStrike" kern="1200" baseline="0" dirty="0" smtClean="0">
                          <a:solidFill>
                            <a:schemeClr val="tx1"/>
                          </a:solidFill>
                          <a:latin typeface="+mn-lt"/>
                          <a:ea typeface="+mn-ea"/>
                          <a:cs typeface="+mn-cs"/>
                        </a:rPr>
                        <a:t>下</a:t>
                      </a:r>
                      <a:r>
                        <a:rPr lang="en-US" altLang="zh-TW" sz="2000" b="0" i="0" u="none" strike="noStrike" kern="1200" baseline="0" dirty="0" smtClean="0">
                          <a:solidFill>
                            <a:schemeClr val="tx1"/>
                          </a:solidFill>
                          <a:latin typeface="+mn-lt"/>
                          <a:ea typeface="+mn-ea"/>
                          <a:cs typeface="+mn-cs"/>
                        </a:rPr>
                        <a:t>) 140px(</a:t>
                      </a:r>
                      <a:r>
                        <a:rPr lang="zh-TW" altLang="en-US" sz="2000" b="0" i="0" u="none" strike="noStrike" kern="1200" baseline="0" dirty="0" smtClean="0">
                          <a:solidFill>
                            <a:schemeClr val="tx1"/>
                          </a:solidFill>
                          <a:latin typeface="+mn-lt"/>
                          <a:ea typeface="+mn-ea"/>
                          <a:cs typeface="+mn-cs"/>
                        </a:rPr>
                        <a:t>左</a:t>
                      </a:r>
                      <a:r>
                        <a:rPr lang="en-US" altLang="zh-TW" sz="2000" b="0" i="0" u="none" strike="noStrike" kern="1200" baseline="0" dirty="0" smtClean="0">
                          <a:solidFill>
                            <a:schemeClr val="tx1"/>
                          </a:solidFill>
                          <a:latin typeface="+mn-lt"/>
                          <a:ea typeface="+mn-ea"/>
                          <a:cs typeface="+mn-cs"/>
                        </a:rPr>
                        <a:t>) </a:t>
                      </a:r>
                      <a:r>
                        <a:rPr lang="zh-TW" altLang="en-US" sz="2000" b="0" i="0" u="none" strike="noStrike" kern="1200" baseline="0" dirty="0" smtClean="0">
                          <a:solidFill>
                            <a:schemeClr val="tx1"/>
                          </a:solidFill>
                          <a:latin typeface="+mn-lt"/>
                          <a:ea typeface="+mn-ea"/>
                          <a:cs typeface="+mn-cs"/>
                        </a:rPr>
                        <a:t>設定</a:t>
                      </a:r>
                      <a:r>
                        <a:rPr lang="en-US" altLang="zh-TW" sz="2000" b="0" i="0" u="none" strike="noStrike" kern="1200" baseline="0" dirty="0" smtClean="0">
                          <a:solidFill>
                            <a:schemeClr val="tx1"/>
                          </a:solidFill>
                          <a:latin typeface="+mn-lt"/>
                          <a:ea typeface="+mn-ea"/>
                          <a:cs typeface="+mn-cs"/>
                        </a:rPr>
                        <a:t>20px(</a:t>
                      </a:r>
                      <a:r>
                        <a:rPr lang="zh-TW" altLang="en-US" sz="2000" b="0" i="0" u="none" strike="noStrike" kern="1200" baseline="0" dirty="0" smtClean="0">
                          <a:solidFill>
                            <a:schemeClr val="tx1"/>
                          </a:solidFill>
                          <a:latin typeface="+mn-lt"/>
                          <a:ea typeface="+mn-ea"/>
                          <a:cs typeface="+mn-cs"/>
                        </a:rPr>
                        <a:t>上</a:t>
                      </a:r>
                      <a:r>
                        <a:rPr lang="en-US" altLang="zh-TW" sz="2000" b="0" i="0" u="none" strike="noStrike" kern="1200" baseline="0" dirty="0" smtClean="0">
                          <a:solidFill>
                            <a:schemeClr val="tx1"/>
                          </a:solidFill>
                          <a:latin typeface="+mn-lt"/>
                          <a:ea typeface="+mn-ea"/>
                          <a:cs typeface="+mn-cs"/>
                        </a:rPr>
                        <a:t>) 60px(</a:t>
                      </a:r>
                      <a:r>
                        <a:rPr lang="zh-TW" altLang="en-US" sz="2000" b="0" i="0" u="none" strike="noStrike" kern="1200" baseline="0" dirty="0" smtClean="0">
                          <a:solidFill>
                            <a:schemeClr val="tx1"/>
                          </a:solidFill>
                          <a:latin typeface="+mn-lt"/>
                          <a:ea typeface="+mn-ea"/>
                          <a:cs typeface="+mn-cs"/>
                        </a:rPr>
                        <a:t>右</a:t>
                      </a:r>
                      <a:r>
                        <a:rPr lang="en-US" altLang="zh-TW" sz="2000" b="0" i="0" u="none" strike="noStrike" kern="1200" baseline="0" dirty="0" smtClean="0">
                          <a:solidFill>
                            <a:schemeClr val="tx1"/>
                          </a:solidFill>
                          <a:latin typeface="+mn-lt"/>
                          <a:ea typeface="+mn-ea"/>
                          <a:cs typeface="+mn-cs"/>
                        </a:rPr>
                        <a:t>) 100px(</a:t>
                      </a:r>
                      <a:r>
                        <a:rPr lang="zh-TW" altLang="en-US" sz="2000" b="0" i="0" u="none" strike="noStrike" kern="1200" baseline="0" dirty="0" smtClean="0">
                          <a:solidFill>
                            <a:schemeClr val="tx1"/>
                          </a:solidFill>
                          <a:latin typeface="+mn-lt"/>
                          <a:ea typeface="+mn-ea"/>
                          <a:cs typeface="+mn-cs"/>
                        </a:rPr>
                        <a:t>下</a:t>
                      </a:r>
                      <a:r>
                        <a:rPr lang="en-US" altLang="zh-TW" sz="2000" b="0" i="0" u="none" strike="noStrike" kern="1200" baseline="0" dirty="0" smtClean="0">
                          <a:solidFill>
                            <a:schemeClr val="tx1"/>
                          </a:solidFill>
                          <a:latin typeface="+mn-lt"/>
                          <a:ea typeface="+mn-ea"/>
                          <a:cs typeface="+mn-cs"/>
                        </a:rPr>
                        <a:t>)</a:t>
                      </a:r>
                    </a:p>
                    <a:p>
                      <a:r>
                        <a:rPr lang="en-US" altLang="zh-TW" sz="2000" b="0" i="0" u="none" strike="noStrike" kern="1200" baseline="0" dirty="0" smtClean="0">
                          <a:solidFill>
                            <a:schemeClr val="tx1"/>
                          </a:solidFill>
                          <a:latin typeface="+mn-lt"/>
                          <a:ea typeface="+mn-ea"/>
                          <a:cs typeface="+mn-cs"/>
                        </a:rPr>
                        <a:t>140px(</a:t>
                      </a:r>
                      <a:r>
                        <a:rPr lang="zh-TW" altLang="en-US" sz="2000" b="0" i="0" u="none" strike="noStrike" kern="1200" baseline="0" dirty="0" smtClean="0">
                          <a:solidFill>
                            <a:schemeClr val="tx1"/>
                          </a:solidFill>
                          <a:latin typeface="+mn-lt"/>
                          <a:ea typeface="+mn-ea"/>
                          <a:cs typeface="+mn-cs"/>
                        </a:rPr>
                        <a:t>左</a:t>
                      </a:r>
                      <a:r>
                        <a:rPr lang="en-US" altLang="zh-TW" sz="2000" b="0" i="0" u="none" strike="noStrike" kern="1200" baseline="0" dirty="0" smtClean="0">
                          <a:solidFill>
                            <a:schemeClr val="tx1"/>
                          </a:solidFill>
                          <a:latin typeface="+mn-lt"/>
                          <a:ea typeface="+mn-ea"/>
                          <a:cs typeface="+mn-cs"/>
                        </a:rPr>
                        <a:t>) </a:t>
                      </a:r>
                      <a:r>
                        <a:rPr lang="zh-TW" altLang="en-US" sz="2000" b="0" i="0" u="none" strike="noStrike" kern="1200" baseline="0" dirty="0" smtClean="0">
                          <a:solidFill>
                            <a:schemeClr val="tx1"/>
                          </a:solidFill>
                          <a:latin typeface="+mn-lt"/>
                          <a:ea typeface="+mn-ea"/>
                          <a:cs typeface="+mn-cs"/>
                        </a:rPr>
                        <a:t>設定</a:t>
                      </a:r>
                      <a:r>
                        <a:rPr lang="en-US" altLang="zh-TW" sz="2000" b="0" i="0" u="none" strike="noStrike" kern="1200" baseline="0" dirty="0" smtClean="0">
                          <a:solidFill>
                            <a:schemeClr val="tx1"/>
                          </a:solidFill>
                          <a:latin typeface="+mn-lt"/>
                          <a:ea typeface="+mn-ea"/>
                          <a:cs typeface="+mn-cs"/>
                        </a:rPr>
                        <a:t>20px(</a:t>
                      </a:r>
                      <a:r>
                        <a:rPr lang="zh-TW" altLang="en-US" sz="2000" b="0" i="0" u="none" strike="noStrike" kern="1200" baseline="0" dirty="0" smtClean="0">
                          <a:solidFill>
                            <a:schemeClr val="tx1"/>
                          </a:solidFill>
                          <a:latin typeface="+mn-lt"/>
                          <a:ea typeface="+mn-ea"/>
                          <a:cs typeface="+mn-cs"/>
                        </a:rPr>
                        <a:t>上</a:t>
                      </a:r>
                      <a:r>
                        <a:rPr lang="en-US" altLang="zh-TW" sz="2000" b="0" i="0" u="none" strike="noStrike" kern="1200" baseline="0" dirty="0" smtClean="0">
                          <a:solidFill>
                            <a:schemeClr val="tx1"/>
                          </a:solidFill>
                          <a:latin typeface="+mn-lt"/>
                          <a:ea typeface="+mn-ea"/>
                          <a:cs typeface="+mn-cs"/>
                        </a:rPr>
                        <a:t>) 60px(</a:t>
                      </a:r>
                      <a:r>
                        <a:rPr lang="zh-TW" altLang="en-US" sz="2000" b="0" i="0" u="none" strike="noStrike" kern="1200" baseline="0" dirty="0" smtClean="0">
                          <a:solidFill>
                            <a:schemeClr val="tx1"/>
                          </a:solidFill>
                          <a:latin typeface="+mn-lt"/>
                          <a:ea typeface="+mn-ea"/>
                          <a:cs typeface="+mn-cs"/>
                        </a:rPr>
                        <a:t>右</a:t>
                      </a:r>
                      <a:r>
                        <a:rPr lang="en-US" altLang="zh-TW" sz="2000" b="0" i="0" u="none" strike="noStrike" kern="1200" baseline="0" dirty="0" smtClean="0">
                          <a:solidFill>
                            <a:schemeClr val="tx1"/>
                          </a:solidFill>
                          <a:latin typeface="+mn-lt"/>
                          <a:ea typeface="+mn-ea"/>
                          <a:cs typeface="+mn-cs"/>
                        </a:rPr>
                        <a:t>) 100px(</a:t>
                      </a:r>
                      <a:r>
                        <a:rPr lang="zh-TW" altLang="en-US" sz="2000" b="0" i="0" u="none" strike="noStrike" kern="1200" baseline="0" dirty="0" smtClean="0">
                          <a:solidFill>
                            <a:schemeClr val="tx1"/>
                          </a:solidFill>
                          <a:latin typeface="+mn-lt"/>
                          <a:ea typeface="+mn-ea"/>
                          <a:cs typeface="+mn-cs"/>
                        </a:rPr>
                        <a:t>下</a:t>
                      </a:r>
                      <a:r>
                        <a:rPr lang="en-US" altLang="zh-TW" sz="2000" b="0" i="0" u="none" strike="noStrike" kern="1200" baseline="0" dirty="0" smtClean="0">
                          <a:solidFill>
                            <a:schemeClr val="tx1"/>
                          </a:solidFill>
                          <a:latin typeface="+mn-lt"/>
                          <a:ea typeface="+mn-ea"/>
                          <a:cs typeface="+mn-cs"/>
                        </a:rPr>
                        <a:t>) 140px(</a:t>
                      </a:r>
                      <a:r>
                        <a:rPr lang="zh-TW" altLang="en-US" sz="2000" b="0" i="0" u="none" strike="noStrike" kern="1200" baseline="0" dirty="0" smtClean="0">
                          <a:solidFill>
                            <a:schemeClr val="tx1"/>
                          </a:solidFill>
                          <a:latin typeface="+mn-lt"/>
                          <a:ea typeface="+mn-ea"/>
                          <a:cs typeface="+mn-cs"/>
                        </a:rPr>
                        <a:t>左</a:t>
                      </a:r>
                      <a:r>
                        <a:rPr lang="en-US" altLang="zh-TW" sz="2000" b="0" i="0" u="none" strike="noStrike" kern="1200" baseline="0" dirty="0" smtClean="0">
                          <a:solidFill>
                            <a:schemeClr val="tx1"/>
                          </a:solidFill>
                          <a:latin typeface="+mn-lt"/>
                          <a:ea typeface="+mn-ea"/>
                          <a:cs typeface="+mn-cs"/>
                        </a:rPr>
                        <a:t>)</a:t>
                      </a:r>
                    </a:p>
                    <a:p>
                      <a:r>
                        <a:rPr lang="en-US" altLang="zh-TW" sz="2000" b="0" i="0" u="none" strike="noStrike" kern="1200" baseline="0" dirty="0" smtClean="0">
                          <a:solidFill>
                            <a:srgbClr val="FF0000"/>
                          </a:solidFill>
                          <a:latin typeface="+mn-lt"/>
                          <a:ea typeface="+mn-ea"/>
                          <a:cs typeface="+mn-cs"/>
                        </a:rPr>
                        <a:t>&lt;/div&gt;</a:t>
                      </a:r>
                      <a:endParaRPr lang="zh-TW" altLang="en-US" sz="18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9625811"/>
                  </a:ext>
                </a:extLst>
              </a:tr>
            </a:tbl>
          </a:graphicData>
        </a:graphic>
      </p:graphicFrame>
      <p:pic>
        <p:nvPicPr>
          <p:cNvPr id="4" name="圖片 3"/>
          <p:cNvPicPr>
            <a:picLocks noChangeAspect="1"/>
          </p:cNvPicPr>
          <p:nvPr/>
        </p:nvPicPr>
        <p:blipFill>
          <a:blip r:embed="rId2"/>
          <a:stretch>
            <a:fillRect/>
          </a:stretch>
        </p:blipFill>
        <p:spPr>
          <a:xfrm>
            <a:off x="5940152" y="2276872"/>
            <a:ext cx="3118037" cy="2318724"/>
          </a:xfrm>
          <a:prstGeom prst="rect">
            <a:avLst/>
          </a:prstGeom>
        </p:spPr>
      </p:pic>
    </p:spTree>
    <p:extLst>
      <p:ext uri="{BB962C8B-B14F-4D97-AF65-F5344CB8AC3E}">
        <p14:creationId xmlns:p14="http://schemas.microsoft.com/office/powerpoint/2010/main" val="219065739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7403" y="192413"/>
            <a:ext cx="8329803" cy="1440160"/>
          </a:xfrm>
        </p:spPr>
        <p:txBody>
          <a:bodyPr>
            <a:normAutofit/>
          </a:bodyPr>
          <a:lstStyle/>
          <a:p>
            <a:r>
              <a:rPr lang="en-US" altLang="zh-TW" dirty="0"/>
              <a:t>2-3-3</a:t>
            </a:r>
            <a:r>
              <a:rPr lang="zh-TW" altLang="en-US" dirty="0"/>
              <a:t>　長度</a:t>
            </a:r>
            <a:r>
              <a:rPr lang="zh-TW" altLang="en-US" dirty="0" smtClean="0"/>
              <a:t>單位</a:t>
            </a:r>
            <a:endParaRPr lang="zh-TW" altLang="en-US" sz="1200"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41</a:t>
            </a:fld>
            <a:endParaRPr lang="zh-TW" altLang="en-US"/>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6"/>
            <a:ext cx="9144000" cy="3282224"/>
          </a:xfrm>
          <a:prstGeom prst="rect">
            <a:avLst/>
          </a:prstGeom>
        </p:spPr>
      </p:pic>
    </p:spTree>
    <p:extLst>
      <p:ext uri="{BB962C8B-B14F-4D97-AF65-F5344CB8AC3E}">
        <p14:creationId xmlns:p14="http://schemas.microsoft.com/office/powerpoint/2010/main" val="156228996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70588" y="404664"/>
            <a:ext cx="8329803" cy="1440160"/>
          </a:xfrm>
        </p:spPr>
        <p:txBody>
          <a:bodyPr>
            <a:normAutofit/>
          </a:bodyPr>
          <a:lstStyle/>
          <a:p>
            <a:r>
              <a:rPr lang="en-US" altLang="zh-TW" b="0" dirty="0"/>
              <a:t>2-4 </a:t>
            </a:r>
            <a:r>
              <a:rPr lang="zh-TW" altLang="en-US" dirty="0"/>
              <a:t>使用</a:t>
            </a:r>
            <a:r>
              <a:rPr lang="en-US" altLang="zh-TW" dirty="0"/>
              <a:t>CSS</a:t>
            </a:r>
            <a:r>
              <a:rPr lang="zh-TW" altLang="en-US" dirty="0"/>
              <a:t>設定網頁樣式</a:t>
            </a:r>
            <a:br>
              <a:rPr lang="zh-TW" altLang="en-US" dirty="0"/>
            </a:br>
            <a:r>
              <a:rPr lang="en-US" altLang="zh-TW" sz="3200" b="0" dirty="0"/>
              <a:t>ch2\ch2-4-a.html</a:t>
            </a:r>
            <a:r>
              <a:rPr lang="zh-TW" altLang="en-US" sz="3200" b="0" dirty="0"/>
              <a:t>與</a:t>
            </a:r>
            <a:r>
              <a:rPr lang="en-US" altLang="zh-TW" sz="3200" b="0" dirty="0"/>
              <a:t>ch2\ch2-4-b.html</a:t>
            </a:r>
            <a:endParaRPr lang="zh-TW" altLang="en-US" sz="1200" dirty="0"/>
          </a:p>
        </p:txBody>
      </p:sp>
      <p:sp>
        <p:nvSpPr>
          <p:cNvPr id="3" name="內容版面配置區 2"/>
          <p:cNvSpPr>
            <a:spLocks noGrp="1"/>
          </p:cNvSpPr>
          <p:nvPr>
            <p:ph idx="1"/>
          </p:nvPr>
        </p:nvSpPr>
        <p:spPr>
          <a:xfrm>
            <a:off x="479512" y="1662999"/>
            <a:ext cx="8085584" cy="4133448"/>
          </a:xfrm>
        </p:spPr>
        <p:txBody>
          <a:bodyPr>
            <a:normAutofit/>
          </a:bodyPr>
          <a:lstStyle/>
          <a:p>
            <a:endParaRPr lang="zh-TW" altLang="en-US" sz="1800"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42</a:t>
            </a:fld>
            <a:endParaRPr lang="zh-TW" altLang="en-US"/>
          </a:p>
        </p:txBody>
      </p:sp>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588" y="2204864"/>
            <a:ext cx="8352928" cy="3001305"/>
          </a:xfrm>
          <a:prstGeom prst="rect">
            <a:avLst/>
          </a:prstGeom>
        </p:spPr>
      </p:pic>
    </p:spTree>
    <p:extLst>
      <p:ext uri="{BB962C8B-B14F-4D97-AF65-F5344CB8AC3E}">
        <p14:creationId xmlns:p14="http://schemas.microsoft.com/office/powerpoint/2010/main" val="389661059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7403" y="192413"/>
            <a:ext cx="8329803" cy="1440160"/>
          </a:xfrm>
        </p:spPr>
        <p:txBody>
          <a:bodyPr>
            <a:normAutofit/>
          </a:bodyPr>
          <a:lstStyle/>
          <a:p>
            <a:r>
              <a:rPr lang="en-US" altLang="zh-TW" b="0" dirty="0"/>
              <a:t>2-4 </a:t>
            </a:r>
            <a:r>
              <a:rPr lang="zh-TW" altLang="en-US" dirty="0"/>
              <a:t>使用</a:t>
            </a:r>
            <a:r>
              <a:rPr lang="en-US" altLang="zh-TW" dirty="0"/>
              <a:t>CSS</a:t>
            </a:r>
            <a:r>
              <a:rPr lang="zh-TW" altLang="en-US" dirty="0"/>
              <a:t>設定網頁樣式</a:t>
            </a:r>
            <a:br>
              <a:rPr lang="zh-TW" altLang="en-US" dirty="0"/>
            </a:br>
            <a:r>
              <a:rPr lang="en-US" altLang="zh-TW" sz="3200" b="0" dirty="0"/>
              <a:t>ch2\ch2-4-a.html</a:t>
            </a:r>
            <a:r>
              <a:rPr lang="zh-TW" altLang="en-US" sz="3200" b="0" dirty="0"/>
              <a:t>與</a:t>
            </a:r>
            <a:r>
              <a:rPr lang="en-US" altLang="zh-TW" sz="3200" b="0" dirty="0"/>
              <a:t>ch2\ch2-4-b.html</a:t>
            </a:r>
            <a:endParaRPr lang="zh-TW" altLang="en-US" sz="1200" dirty="0"/>
          </a:p>
        </p:txBody>
      </p:sp>
      <p:pic>
        <p:nvPicPr>
          <p:cNvPr id="7" name="內容版面配置區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544" y="1484784"/>
            <a:ext cx="7560840" cy="5017579"/>
          </a:xfrm>
          <a:prstGeom prst="rect">
            <a:avLst/>
          </a:prstGeom>
        </p:spPr>
      </p:pic>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43</a:t>
            </a:fld>
            <a:endParaRPr lang="zh-TW" altLang="en-US"/>
          </a:p>
        </p:txBody>
      </p:sp>
    </p:spTree>
    <p:extLst>
      <p:ext uri="{BB962C8B-B14F-4D97-AF65-F5344CB8AC3E}">
        <p14:creationId xmlns:p14="http://schemas.microsoft.com/office/powerpoint/2010/main" val="21631512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7403" y="192413"/>
            <a:ext cx="8329803" cy="1440160"/>
          </a:xfrm>
        </p:spPr>
        <p:txBody>
          <a:bodyPr>
            <a:normAutofit/>
          </a:bodyPr>
          <a:lstStyle/>
          <a:p>
            <a:r>
              <a:rPr lang="en-US" altLang="zh-TW" b="0" dirty="0"/>
              <a:t>2-4 </a:t>
            </a:r>
            <a:r>
              <a:rPr lang="zh-TW" altLang="en-US" dirty="0"/>
              <a:t>使用</a:t>
            </a:r>
            <a:r>
              <a:rPr lang="en-US" altLang="zh-TW" dirty="0"/>
              <a:t>CSS</a:t>
            </a:r>
            <a:r>
              <a:rPr lang="zh-TW" altLang="en-US" dirty="0"/>
              <a:t>設定網頁樣式</a:t>
            </a:r>
            <a:br>
              <a:rPr lang="zh-TW" altLang="en-US" dirty="0"/>
            </a:br>
            <a:r>
              <a:rPr lang="en-US" altLang="zh-TW" sz="3200" b="0" dirty="0"/>
              <a:t>ch2\ch2-4-a.html</a:t>
            </a:r>
            <a:r>
              <a:rPr lang="zh-TW" altLang="en-US" sz="3200" b="0" dirty="0"/>
              <a:t>與</a:t>
            </a:r>
            <a:r>
              <a:rPr lang="en-US" altLang="zh-TW" sz="3200" b="0" dirty="0"/>
              <a:t>ch2\ch2-4-b.html</a:t>
            </a:r>
            <a:endParaRPr lang="zh-TW" altLang="en-US" sz="1200" dirty="0"/>
          </a:p>
        </p:txBody>
      </p:sp>
      <p:sp>
        <p:nvSpPr>
          <p:cNvPr id="3" name="內容版面配置區 2"/>
          <p:cNvSpPr>
            <a:spLocks noGrp="1"/>
          </p:cNvSpPr>
          <p:nvPr>
            <p:ph idx="1"/>
          </p:nvPr>
        </p:nvSpPr>
        <p:spPr>
          <a:xfrm>
            <a:off x="479512" y="1662999"/>
            <a:ext cx="8085584" cy="4133448"/>
          </a:xfrm>
        </p:spPr>
        <p:txBody>
          <a:bodyPr>
            <a:normAutofit/>
          </a:bodyPr>
          <a:lstStyle/>
          <a:p>
            <a:endParaRPr lang="zh-TW" altLang="en-US" sz="2400"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44</a:t>
            </a:fld>
            <a:endParaRPr lang="zh-TW" altLang="en-US"/>
          </a:p>
        </p:txBody>
      </p:sp>
      <p:pic>
        <p:nvPicPr>
          <p:cNvPr id="4" name="圖片 3"/>
          <p:cNvPicPr>
            <a:picLocks noChangeAspect="1"/>
          </p:cNvPicPr>
          <p:nvPr/>
        </p:nvPicPr>
        <p:blipFill>
          <a:blip r:embed="rId2"/>
          <a:stretch>
            <a:fillRect/>
          </a:stretch>
        </p:blipFill>
        <p:spPr>
          <a:xfrm>
            <a:off x="2283404" y="1772816"/>
            <a:ext cx="4032448" cy="4284661"/>
          </a:xfrm>
          <a:prstGeom prst="rect">
            <a:avLst/>
          </a:prstGeom>
        </p:spPr>
      </p:pic>
    </p:spTree>
    <p:extLst>
      <p:ext uri="{BB962C8B-B14F-4D97-AF65-F5344CB8AC3E}">
        <p14:creationId xmlns:p14="http://schemas.microsoft.com/office/powerpoint/2010/main" val="85416716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23528" y="332656"/>
            <a:ext cx="8329803" cy="1440160"/>
          </a:xfrm>
        </p:spPr>
        <p:txBody>
          <a:bodyPr>
            <a:normAutofit fontScale="90000"/>
          </a:bodyPr>
          <a:lstStyle/>
          <a:p>
            <a:r>
              <a:rPr lang="en-US" altLang="zh-TW" dirty="0"/>
              <a:t>2-4-1</a:t>
            </a:r>
            <a:r>
              <a:rPr lang="zh-TW" altLang="en-US" dirty="0"/>
              <a:t>　</a:t>
            </a:r>
            <a:r>
              <a:rPr lang="en-US" altLang="zh-TW" dirty="0"/>
              <a:t>CSS</a:t>
            </a:r>
            <a:r>
              <a:rPr lang="zh-TW" altLang="en-US" dirty="0"/>
              <a:t>選擇器入門</a:t>
            </a:r>
            <a:br>
              <a:rPr lang="zh-TW" altLang="en-US" dirty="0"/>
            </a:br>
            <a:r>
              <a:rPr lang="en-US" altLang="zh-TW" sz="2700" b="0" dirty="0"/>
              <a:t>ch2\ch2-4-1-a.html</a:t>
            </a:r>
            <a:r>
              <a:rPr lang="zh-TW" altLang="en-US" sz="2700" b="0" dirty="0"/>
              <a:t>　</a:t>
            </a:r>
            <a:r>
              <a:rPr lang="en-US" altLang="zh-TW" sz="2700" b="0" dirty="0"/>
              <a:t>ch2\ch2-4-1-b.html</a:t>
            </a:r>
            <a:r>
              <a:rPr lang="zh-TW" altLang="en-US" sz="2700" b="0" dirty="0"/>
              <a:t>　</a:t>
            </a:r>
            <a:r>
              <a:rPr lang="en-US" altLang="zh-TW" sz="2700" b="0" dirty="0"/>
              <a:t>ch2\ch2-4-1-c.htm</a:t>
            </a:r>
            <a:endParaRPr lang="zh-TW" altLang="en-US" sz="900" dirty="0"/>
          </a:p>
        </p:txBody>
      </p:sp>
      <p:sp>
        <p:nvSpPr>
          <p:cNvPr id="3" name="內容版面配置區 2"/>
          <p:cNvSpPr>
            <a:spLocks noGrp="1"/>
          </p:cNvSpPr>
          <p:nvPr>
            <p:ph idx="1"/>
          </p:nvPr>
        </p:nvSpPr>
        <p:spPr>
          <a:xfrm>
            <a:off x="179512" y="1772816"/>
            <a:ext cx="4536504" cy="3676128"/>
          </a:xfrm>
        </p:spPr>
        <p:txBody>
          <a:bodyPr>
            <a:normAutofit/>
          </a:bodyPr>
          <a:lstStyle/>
          <a:p>
            <a:endParaRPr lang="zh-TW" altLang="en-US" sz="2400"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45</a:t>
            </a:fld>
            <a:endParaRPr lang="zh-TW" altLang="en-US"/>
          </a:p>
        </p:txBody>
      </p:sp>
      <p:graphicFrame>
        <p:nvGraphicFramePr>
          <p:cNvPr id="6" name="表格 5"/>
          <p:cNvGraphicFramePr>
            <a:graphicFrameLocks noGrp="1"/>
          </p:cNvGraphicFramePr>
          <p:nvPr>
            <p:extLst>
              <p:ext uri="{D42A27DB-BD31-4B8C-83A1-F6EECF244321}">
                <p14:modId xmlns:p14="http://schemas.microsoft.com/office/powerpoint/2010/main" val="3261457642"/>
              </p:ext>
            </p:extLst>
          </p:nvPr>
        </p:nvGraphicFramePr>
        <p:xfrm>
          <a:off x="4644008" y="1849690"/>
          <a:ext cx="4320480" cy="4480560"/>
        </p:xfrm>
        <a:graphic>
          <a:graphicData uri="http://schemas.openxmlformats.org/drawingml/2006/table">
            <a:tbl>
              <a:tblPr firstRow="1" bandRow="1">
                <a:tableStyleId>{9D7B26C5-4107-4FEC-AEDC-1716B250A1EF}</a:tableStyleId>
              </a:tblPr>
              <a:tblGrid>
                <a:gridCol w="4320480">
                  <a:extLst>
                    <a:ext uri="{9D8B030D-6E8A-4147-A177-3AD203B41FA5}">
                      <a16:colId xmlns:a16="http://schemas.microsoft.com/office/drawing/2014/main" val="2567928064"/>
                    </a:ext>
                  </a:extLst>
                </a:gridCol>
              </a:tblGrid>
              <a:tr h="3245634">
                <a:tc>
                  <a:txBody>
                    <a:bodyPr/>
                    <a:lstStyle/>
                    <a:p>
                      <a:r>
                        <a:rPr lang="en-US" altLang="zh-TW" sz="1800" b="0" i="0" u="none" strike="noStrike" kern="1200" baseline="0" dirty="0" smtClean="0">
                          <a:solidFill>
                            <a:schemeClr val="tx1"/>
                          </a:solidFill>
                          <a:latin typeface="+mn-lt"/>
                          <a:ea typeface="+mn-ea"/>
                          <a:cs typeface="+mn-cs"/>
                        </a:rPr>
                        <a:t>&lt;!DOCTYPE html&gt;</a:t>
                      </a:r>
                    </a:p>
                    <a:p>
                      <a:r>
                        <a:rPr lang="en-US" altLang="zh-TW" sz="1800" b="0" i="0" u="none" strike="noStrike" kern="1200" baseline="0" dirty="0" smtClean="0">
                          <a:solidFill>
                            <a:schemeClr val="tx1"/>
                          </a:solidFill>
                          <a:latin typeface="+mn-lt"/>
                          <a:ea typeface="+mn-ea"/>
                          <a:cs typeface="+mn-cs"/>
                        </a:rPr>
                        <a:t>&lt;html </a:t>
                      </a:r>
                      <a:r>
                        <a:rPr lang="en-US" altLang="zh-TW" sz="1800" b="0" i="0" u="none" strike="noStrike" kern="1200" baseline="0" dirty="0" err="1" smtClean="0">
                          <a:solidFill>
                            <a:schemeClr val="tx1"/>
                          </a:solidFill>
                          <a:latin typeface="+mn-lt"/>
                          <a:ea typeface="+mn-ea"/>
                          <a:cs typeface="+mn-cs"/>
                        </a:rPr>
                        <a:t>lang</a:t>
                      </a:r>
                      <a:r>
                        <a:rPr lang="en-US" altLang="zh-TW" sz="1800" b="0" i="0" u="none" strike="noStrike" kern="1200" baseline="0" dirty="0" smtClean="0">
                          <a:solidFill>
                            <a:schemeClr val="tx1"/>
                          </a:solidFill>
                          <a:latin typeface="+mn-lt"/>
                          <a:ea typeface="+mn-ea"/>
                          <a:cs typeface="+mn-cs"/>
                        </a:rPr>
                        <a:t>="</a:t>
                      </a:r>
                      <a:r>
                        <a:rPr lang="en-US" altLang="zh-TW" sz="1800" b="0" i="0" u="none" strike="noStrike" kern="1200" baseline="0" dirty="0" err="1" smtClean="0">
                          <a:solidFill>
                            <a:schemeClr val="tx1"/>
                          </a:solidFill>
                          <a:latin typeface="+mn-lt"/>
                          <a:ea typeface="+mn-ea"/>
                          <a:cs typeface="+mn-cs"/>
                        </a:rPr>
                        <a:t>zh</a:t>
                      </a:r>
                      <a:r>
                        <a:rPr lang="en-US" altLang="zh-TW" sz="1800" b="0" i="0" u="none" strike="noStrike" kern="1200" baseline="0" dirty="0" smtClean="0">
                          <a:solidFill>
                            <a:schemeClr val="tx1"/>
                          </a:solidFill>
                          <a:latin typeface="+mn-lt"/>
                          <a:ea typeface="+mn-ea"/>
                          <a:cs typeface="+mn-cs"/>
                        </a:rPr>
                        <a:t>-TW"&gt;</a:t>
                      </a:r>
                    </a:p>
                    <a:p>
                      <a:r>
                        <a:rPr lang="en-US" altLang="zh-TW" sz="1800" b="0" i="0" u="none" strike="noStrike" kern="1200" baseline="0" dirty="0" smtClean="0">
                          <a:solidFill>
                            <a:schemeClr val="tx1"/>
                          </a:solidFill>
                          <a:latin typeface="+mn-lt"/>
                          <a:ea typeface="+mn-ea"/>
                          <a:cs typeface="+mn-cs"/>
                        </a:rPr>
                        <a:t>&lt;head&gt;</a:t>
                      </a:r>
                    </a:p>
                    <a:p>
                      <a:r>
                        <a:rPr lang="en-US" altLang="zh-TW" sz="1800" b="0" i="0" u="none" strike="noStrike" kern="1200" baseline="0" dirty="0" smtClean="0">
                          <a:solidFill>
                            <a:schemeClr val="tx1"/>
                          </a:solidFill>
                          <a:latin typeface="+mn-lt"/>
                          <a:ea typeface="+mn-ea"/>
                          <a:cs typeface="+mn-cs"/>
                        </a:rPr>
                        <a:t>&lt;title&gt;</a:t>
                      </a:r>
                      <a:r>
                        <a:rPr lang="zh-TW" altLang="en-US" sz="1800" b="0" i="0" u="none" strike="noStrike" kern="1200" baseline="0" dirty="0" smtClean="0">
                          <a:solidFill>
                            <a:schemeClr val="tx1"/>
                          </a:solidFill>
                          <a:latin typeface="+mn-lt"/>
                          <a:ea typeface="+mn-ea"/>
                          <a:cs typeface="+mn-cs"/>
                        </a:rPr>
                        <a:t>台南景點介紹</a:t>
                      </a:r>
                      <a:r>
                        <a:rPr lang="en-US" altLang="zh-TW" sz="1800" b="0" i="0" u="none" strike="noStrike" kern="1200" baseline="0" dirty="0" smtClean="0">
                          <a:solidFill>
                            <a:schemeClr val="tx1"/>
                          </a:solidFill>
                          <a:latin typeface="+mn-lt"/>
                          <a:ea typeface="+mn-ea"/>
                          <a:cs typeface="+mn-cs"/>
                        </a:rPr>
                        <a:t>&lt;/title&gt;</a:t>
                      </a:r>
                    </a:p>
                    <a:p>
                      <a:r>
                        <a:rPr lang="en-US" altLang="zh-TW" sz="1800" b="0" i="0" u="none" strike="noStrike" kern="1200" baseline="0" dirty="0" smtClean="0">
                          <a:solidFill>
                            <a:schemeClr val="tx1"/>
                          </a:solidFill>
                          <a:latin typeface="+mn-lt"/>
                          <a:ea typeface="+mn-ea"/>
                          <a:cs typeface="+mn-cs"/>
                        </a:rPr>
                        <a:t>&lt;meta charset="utf-8"&gt;</a:t>
                      </a:r>
                    </a:p>
                    <a:p>
                      <a:r>
                        <a:rPr lang="en-US" altLang="zh-TW" sz="1800" b="0" i="0" u="none" strike="noStrike" kern="1200" baseline="0" dirty="0" smtClean="0">
                          <a:solidFill>
                            <a:schemeClr val="tx1"/>
                          </a:solidFill>
                          <a:latin typeface="+mn-lt"/>
                          <a:ea typeface="+mn-ea"/>
                          <a:cs typeface="+mn-cs"/>
                        </a:rPr>
                        <a:t>&lt;style&gt;</a:t>
                      </a:r>
                    </a:p>
                    <a:p>
                      <a:r>
                        <a:rPr lang="en-US" altLang="zh-TW" sz="1800" b="0" i="0" u="none" strike="noStrike" kern="1200" baseline="0" dirty="0" err="1" smtClean="0">
                          <a:solidFill>
                            <a:srgbClr val="FF0000"/>
                          </a:solidFill>
                          <a:latin typeface="+mn-lt"/>
                          <a:ea typeface="+mn-ea"/>
                          <a:cs typeface="+mn-cs"/>
                        </a:rPr>
                        <a:t>img</a:t>
                      </a:r>
                      <a:r>
                        <a:rPr lang="en-US" altLang="zh-TW" sz="1800" b="0" i="0" u="none" strike="noStrike" kern="1200" baseline="0" dirty="0" smtClean="0">
                          <a:solidFill>
                            <a:srgbClr val="FF0000"/>
                          </a:solidFill>
                          <a:latin typeface="+mn-lt"/>
                          <a:ea typeface="+mn-ea"/>
                          <a:cs typeface="+mn-cs"/>
                        </a:rPr>
                        <a:t> {</a:t>
                      </a:r>
                    </a:p>
                    <a:p>
                      <a:r>
                        <a:rPr lang="en-US" altLang="zh-TW" sz="1800" b="0" i="0" u="none" strike="noStrike" kern="1200" baseline="0" dirty="0" smtClean="0">
                          <a:solidFill>
                            <a:srgbClr val="FF0000"/>
                          </a:solidFill>
                          <a:latin typeface="+mn-lt"/>
                          <a:ea typeface="+mn-ea"/>
                          <a:cs typeface="+mn-cs"/>
                        </a:rPr>
                        <a:t>border-radius: 10px;</a:t>
                      </a:r>
                    </a:p>
                    <a:p>
                      <a:r>
                        <a:rPr lang="en-US" altLang="zh-TW" sz="1800" b="0" i="0" u="none" strike="noStrike" kern="1200" baseline="0" dirty="0" smtClean="0">
                          <a:solidFill>
                            <a:srgbClr val="FF0000"/>
                          </a:solidFill>
                          <a:latin typeface="+mn-lt"/>
                          <a:ea typeface="+mn-ea"/>
                          <a:cs typeface="+mn-cs"/>
                        </a:rPr>
                        <a:t>}</a:t>
                      </a:r>
                    </a:p>
                    <a:p>
                      <a:r>
                        <a:rPr lang="en-US" altLang="zh-TW" sz="1800" b="0" i="0" u="none" strike="noStrike" kern="1200" baseline="0" dirty="0" smtClean="0">
                          <a:solidFill>
                            <a:schemeClr val="tx1"/>
                          </a:solidFill>
                          <a:latin typeface="+mn-lt"/>
                          <a:ea typeface="+mn-ea"/>
                          <a:cs typeface="+mn-cs"/>
                        </a:rPr>
                        <a:t>&lt;/style&gt;</a:t>
                      </a:r>
                    </a:p>
                    <a:p>
                      <a:r>
                        <a:rPr lang="en-US" altLang="zh-TW" sz="1800" b="0" i="0" u="none" strike="noStrike" kern="1200" baseline="0" dirty="0" smtClean="0">
                          <a:solidFill>
                            <a:schemeClr val="tx1"/>
                          </a:solidFill>
                          <a:latin typeface="+mn-lt"/>
                          <a:ea typeface="+mn-ea"/>
                          <a:cs typeface="+mn-cs"/>
                        </a:rPr>
                        <a:t>&lt;/head&gt;</a:t>
                      </a:r>
                    </a:p>
                    <a:p>
                      <a:r>
                        <a:rPr lang="en-US" altLang="zh-TW" sz="1800" b="0" i="0" u="none" strike="noStrike" kern="1200" baseline="0" dirty="0" smtClean="0">
                          <a:solidFill>
                            <a:schemeClr val="tx1"/>
                          </a:solidFill>
                          <a:latin typeface="+mn-lt"/>
                          <a:ea typeface="+mn-ea"/>
                          <a:cs typeface="+mn-cs"/>
                        </a:rPr>
                        <a:t>&lt;body&gt;</a:t>
                      </a:r>
                    </a:p>
                    <a:p>
                      <a:r>
                        <a:rPr lang="en-US" altLang="zh-TW" sz="1800" b="0" i="0" u="none" strike="noStrike" kern="1200" baseline="0" dirty="0" smtClean="0">
                          <a:solidFill>
                            <a:schemeClr val="tx1"/>
                          </a:solidFill>
                          <a:latin typeface="+mn-lt"/>
                          <a:ea typeface="+mn-ea"/>
                          <a:cs typeface="+mn-cs"/>
                        </a:rPr>
                        <a:t>&lt;</a:t>
                      </a:r>
                      <a:r>
                        <a:rPr lang="en-US" altLang="zh-TW" sz="1800" b="0" i="0" u="none" strike="noStrike" kern="1200" baseline="0" dirty="0" err="1" smtClean="0">
                          <a:solidFill>
                            <a:srgbClr val="FF0000"/>
                          </a:solidFill>
                          <a:latin typeface="+mn-lt"/>
                          <a:ea typeface="+mn-ea"/>
                          <a:cs typeface="+mn-cs"/>
                        </a:rPr>
                        <a:t>img</a:t>
                      </a:r>
                      <a:r>
                        <a:rPr lang="en-US" altLang="zh-TW" sz="1800" b="0" i="0" u="none" strike="noStrike" kern="1200" baseline="0" dirty="0" smtClean="0">
                          <a:solidFill>
                            <a:schemeClr val="tx1"/>
                          </a:solidFill>
                          <a:latin typeface="+mn-lt"/>
                          <a:ea typeface="+mn-ea"/>
                          <a:cs typeface="+mn-cs"/>
                        </a:rPr>
                        <a:t> </a:t>
                      </a:r>
                      <a:r>
                        <a:rPr lang="en-US" altLang="zh-TW" sz="1800" b="0" i="0" u="none" strike="noStrike" kern="1200" baseline="0" dirty="0" err="1" smtClean="0">
                          <a:solidFill>
                            <a:schemeClr val="tx1"/>
                          </a:solidFill>
                          <a:latin typeface="+mn-lt"/>
                          <a:ea typeface="+mn-ea"/>
                          <a:cs typeface="+mn-cs"/>
                        </a:rPr>
                        <a:t>src</a:t>
                      </a:r>
                      <a:r>
                        <a:rPr lang="en-US" altLang="zh-TW" sz="1800" b="0" i="0" u="none" strike="noStrike" kern="1200" baseline="0" dirty="0" smtClean="0">
                          <a:solidFill>
                            <a:schemeClr val="tx1"/>
                          </a:solidFill>
                          <a:latin typeface="+mn-lt"/>
                          <a:ea typeface="+mn-ea"/>
                          <a:cs typeface="+mn-cs"/>
                        </a:rPr>
                        <a:t>="</a:t>
                      </a:r>
                      <a:r>
                        <a:rPr lang="en-US" altLang="zh-TW" sz="1800" b="0" i="0" u="none" strike="noStrike" kern="1200" baseline="0" dirty="0" err="1" smtClean="0">
                          <a:solidFill>
                            <a:schemeClr val="tx1"/>
                          </a:solidFill>
                          <a:latin typeface="+mn-lt"/>
                          <a:ea typeface="+mn-ea"/>
                          <a:cs typeface="+mn-cs"/>
                        </a:rPr>
                        <a:t>img</a:t>
                      </a:r>
                      <a:r>
                        <a:rPr lang="en-US" altLang="zh-TW" sz="1800" b="0" i="0" u="none" strike="noStrike" kern="1200" baseline="0" dirty="0" smtClean="0">
                          <a:solidFill>
                            <a:schemeClr val="tx1"/>
                          </a:solidFill>
                          <a:latin typeface="+mn-lt"/>
                          <a:ea typeface="+mn-ea"/>
                          <a:cs typeface="+mn-cs"/>
                        </a:rPr>
                        <a:t>/1.jpg" height="200px"&gt;</a:t>
                      </a:r>
                    </a:p>
                    <a:p>
                      <a:r>
                        <a:rPr lang="en-US" altLang="zh-TW" sz="1800" b="0" i="0" u="none" strike="noStrike" kern="1200" baseline="0" dirty="0" smtClean="0">
                          <a:solidFill>
                            <a:schemeClr val="tx1"/>
                          </a:solidFill>
                          <a:latin typeface="+mn-lt"/>
                          <a:ea typeface="+mn-ea"/>
                          <a:cs typeface="+mn-cs"/>
                        </a:rPr>
                        <a:t>&lt;</a:t>
                      </a:r>
                      <a:r>
                        <a:rPr lang="en-US" altLang="zh-TW" sz="1800" b="0" i="0" u="none" strike="noStrike" kern="1200" baseline="0" dirty="0" err="1" smtClean="0">
                          <a:solidFill>
                            <a:srgbClr val="FF0000"/>
                          </a:solidFill>
                          <a:latin typeface="+mn-lt"/>
                          <a:ea typeface="+mn-ea"/>
                          <a:cs typeface="+mn-cs"/>
                        </a:rPr>
                        <a:t>img</a:t>
                      </a:r>
                      <a:r>
                        <a:rPr lang="en-US" altLang="zh-TW" sz="1800" b="0" i="0" u="none" strike="noStrike" kern="1200" baseline="0" dirty="0" smtClean="0">
                          <a:solidFill>
                            <a:schemeClr val="tx1"/>
                          </a:solidFill>
                          <a:latin typeface="+mn-lt"/>
                          <a:ea typeface="+mn-ea"/>
                          <a:cs typeface="+mn-cs"/>
                        </a:rPr>
                        <a:t> </a:t>
                      </a:r>
                      <a:r>
                        <a:rPr lang="en-US" altLang="zh-TW" sz="1800" b="0" i="0" u="none" strike="noStrike" kern="1200" baseline="0" dirty="0" err="1" smtClean="0">
                          <a:solidFill>
                            <a:schemeClr val="tx1"/>
                          </a:solidFill>
                          <a:latin typeface="+mn-lt"/>
                          <a:ea typeface="+mn-ea"/>
                          <a:cs typeface="+mn-cs"/>
                        </a:rPr>
                        <a:t>src</a:t>
                      </a:r>
                      <a:r>
                        <a:rPr lang="en-US" altLang="zh-TW" sz="1800" b="0" i="0" u="none" strike="noStrike" kern="1200" baseline="0" dirty="0" smtClean="0">
                          <a:solidFill>
                            <a:schemeClr val="tx1"/>
                          </a:solidFill>
                          <a:latin typeface="+mn-lt"/>
                          <a:ea typeface="+mn-ea"/>
                          <a:cs typeface="+mn-cs"/>
                        </a:rPr>
                        <a:t>="</a:t>
                      </a:r>
                      <a:r>
                        <a:rPr lang="en-US" altLang="zh-TW" sz="1800" b="0" i="0" u="none" strike="noStrike" kern="1200" baseline="0" dirty="0" err="1" smtClean="0">
                          <a:solidFill>
                            <a:schemeClr val="tx1"/>
                          </a:solidFill>
                          <a:latin typeface="+mn-lt"/>
                          <a:ea typeface="+mn-ea"/>
                          <a:cs typeface="+mn-cs"/>
                        </a:rPr>
                        <a:t>img</a:t>
                      </a:r>
                      <a:r>
                        <a:rPr lang="en-US" altLang="zh-TW" sz="1800" b="0" i="0" u="none" strike="noStrike" kern="1200" baseline="0" dirty="0" smtClean="0">
                          <a:solidFill>
                            <a:schemeClr val="tx1"/>
                          </a:solidFill>
                          <a:latin typeface="+mn-lt"/>
                          <a:ea typeface="+mn-ea"/>
                          <a:cs typeface="+mn-cs"/>
                        </a:rPr>
                        <a:t>/2.jpg" height="200px"&gt;</a:t>
                      </a:r>
                    </a:p>
                    <a:p>
                      <a:r>
                        <a:rPr lang="en-US" altLang="zh-TW" sz="1800" b="0" i="0" u="none" strike="noStrike" kern="1200" baseline="0" dirty="0" smtClean="0">
                          <a:solidFill>
                            <a:schemeClr val="tx1"/>
                          </a:solidFill>
                          <a:latin typeface="+mn-lt"/>
                          <a:ea typeface="+mn-ea"/>
                          <a:cs typeface="+mn-cs"/>
                        </a:rPr>
                        <a:t>&lt;/body&gt;</a:t>
                      </a:r>
                    </a:p>
                    <a:p>
                      <a:r>
                        <a:rPr lang="en-US" altLang="zh-TW" sz="1800" b="0" i="0" u="none" strike="noStrike" kern="1200" baseline="0" dirty="0" smtClean="0">
                          <a:solidFill>
                            <a:schemeClr val="tx1"/>
                          </a:solidFill>
                          <a:latin typeface="+mn-lt"/>
                          <a:ea typeface="+mn-ea"/>
                          <a:cs typeface="+mn-cs"/>
                        </a:rPr>
                        <a:t>&lt;/html&gt;</a:t>
                      </a:r>
                      <a:endParaRPr lang="zh-TW" altLang="en-US" sz="16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9625811"/>
                  </a:ext>
                </a:extLst>
              </a:tr>
            </a:tbl>
          </a:graphicData>
        </a:graphic>
      </p:graphicFrame>
      <p:pic>
        <p:nvPicPr>
          <p:cNvPr id="4" name="圖片 3"/>
          <p:cNvPicPr>
            <a:picLocks noChangeAspect="1"/>
          </p:cNvPicPr>
          <p:nvPr/>
        </p:nvPicPr>
        <p:blipFill>
          <a:blip r:embed="rId2"/>
          <a:stretch>
            <a:fillRect/>
          </a:stretch>
        </p:blipFill>
        <p:spPr>
          <a:xfrm>
            <a:off x="827584" y="2276871"/>
            <a:ext cx="2880320" cy="3670899"/>
          </a:xfrm>
          <a:prstGeom prst="rect">
            <a:avLst/>
          </a:prstGeom>
        </p:spPr>
      </p:pic>
    </p:spTree>
    <p:extLst>
      <p:ext uri="{BB962C8B-B14F-4D97-AF65-F5344CB8AC3E}">
        <p14:creationId xmlns:p14="http://schemas.microsoft.com/office/powerpoint/2010/main" val="38425252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23528" y="620688"/>
            <a:ext cx="8329803" cy="1224136"/>
          </a:xfrm>
        </p:spPr>
        <p:txBody>
          <a:bodyPr>
            <a:normAutofit fontScale="90000"/>
          </a:bodyPr>
          <a:lstStyle/>
          <a:p>
            <a:r>
              <a:rPr lang="en-US" altLang="zh-TW" dirty="0"/>
              <a:t>2-4-1</a:t>
            </a:r>
            <a:r>
              <a:rPr lang="zh-TW" altLang="en-US" dirty="0"/>
              <a:t>　</a:t>
            </a:r>
            <a:r>
              <a:rPr lang="en-US" altLang="zh-TW" dirty="0"/>
              <a:t>CSS</a:t>
            </a:r>
            <a:r>
              <a:rPr lang="zh-TW" altLang="en-US" dirty="0"/>
              <a:t>選擇器入門</a:t>
            </a:r>
            <a:br>
              <a:rPr lang="zh-TW" altLang="en-US" dirty="0"/>
            </a:br>
            <a:r>
              <a:rPr lang="en-US" altLang="zh-TW" sz="2700" b="0" dirty="0"/>
              <a:t>ch2\ch2-4-1-a.html</a:t>
            </a:r>
            <a:r>
              <a:rPr lang="zh-TW" altLang="en-US" sz="2700" b="0" dirty="0"/>
              <a:t>　</a:t>
            </a:r>
            <a:r>
              <a:rPr lang="en-US" altLang="zh-TW" sz="2700" b="0" dirty="0" smtClean="0"/>
              <a:t/>
            </a:r>
            <a:br>
              <a:rPr lang="en-US" altLang="zh-TW" sz="2700" b="0" dirty="0" smtClean="0"/>
            </a:br>
            <a:r>
              <a:rPr lang="en-US" altLang="zh-TW" sz="2700" b="0" dirty="0" smtClean="0"/>
              <a:t>ch2\ch2-4-1-b.html</a:t>
            </a:r>
            <a:r>
              <a:rPr lang="zh-TW" altLang="en-US" sz="2700" b="0" dirty="0"/>
              <a:t>　</a:t>
            </a:r>
            <a:r>
              <a:rPr lang="en-US" altLang="zh-TW" sz="2700" b="0" dirty="0" smtClean="0"/>
              <a:t/>
            </a:r>
            <a:br>
              <a:rPr lang="en-US" altLang="zh-TW" sz="2700" b="0" dirty="0" smtClean="0"/>
            </a:br>
            <a:r>
              <a:rPr lang="en-US" altLang="zh-TW" sz="2700" b="0" dirty="0" smtClean="0"/>
              <a:t>ch2\ch2-4-1-c.htm</a:t>
            </a:r>
            <a:endParaRPr lang="zh-TW" altLang="en-US" sz="900" dirty="0"/>
          </a:p>
        </p:txBody>
      </p:sp>
      <p:sp>
        <p:nvSpPr>
          <p:cNvPr id="3" name="內容版面配置區 2"/>
          <p:cNvSpPr>
            <a:spLocks noGrp="1"/>
          </p:cNvSpPr>
          <p:nvPr>
            <p:ph idx="1"/>
          </p:nvPr>
        </p:nvSpPr>
        <p:spPr>
          <a:xfrm>
            <a:off x="0" y="2060848"/>
            <a:ext cx="9108503" cy="3773408"/>
          </a:xfrm>
        </p:spPr>
        <p:txBody>
          <a:bodyPr>
            <a:normAutofit/>
          </a:bodyPr>
          <a:lstStyle/>
          <a:p>
            <a:endParaRPr lang="zh-TW" altLang="en-US" sz="2800" b="1"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46</a:t>
            </a:fld>
            <a:endParaRPr lang="zh-TW" altLang="en-US"/>
          </a:p>
        </p:txBody>
      </p:sp>
      <p:graphicFrame>
        <p:nvGraphicFramePr>
          <p:cNvPr id="6" name="表格 5"/>
          <p:cNvGraphicFramePr>
            <a:graphicFrameLocks noGrp="1"/>
          </p:cNvGraphicFramePr>
          <p:nvPr>
            <p:extLst>
              <p:ext uri="{D42A27DB-BD31-4B8C-83A1-F6EECF244321}">
                <p14:modId xmlns:p14="http://schemas.microsoft.com/office/powerpoint/2010/main" val="3395078693"/>
              </p:ext>
            </p:extLst>
          </p:nvPr>
        </p:nvGraphicFramePr>
        <p:xfrm>
          <a:off x="4860032" y="404664"/>
          <a:ext cx="4176464" cy="6126480"/>
        </p:xfrm>
        <a:graphic>
          <a:graphicData uri="http://schemas.openxmlformats.org/drawingml/2006/table">
            <a:tbl>
              <a:tblPr firstRow="1" bandRow="1">
                <a:tableStyleId>{9D7B26C5-4107-4FEC-AEDC-1716B250A1EF}</a:tableStyleId>
              </a:tblPr>
              <a:tblGrid>
                <a:gridCol w="4176464">
                  <a:extLst>
                    <a:ext uri="{9D8B030D-6E8A-4147-A177-3AD203B41FA5}">
                      <a16:colId xmlns:a16="http://schemas.microsoft.com/office/drawing/2014/main" val="2567928064"/>
                    </a:ext>
                  </a:extLst>
                </a:gridCol>
              </a:tblGrid>
              <a:tr h="3245634">
                <a:tc>
                  <a:txBody>
                    <a:bodyPr/>
                    <a:lstStyle/>
                    <a:p>
                      <a:r>
                        <a:rPr lang="en-US" altLang="zh-TW" sz="1800" b="0" i="0" u="none" strike="noStrike" kern="1200" baseline="0" dirty="0" smtClean="0">
                          <a:solidFill>
                            <a:schemeClr val="tx1"/>
                          </a:solidFill>
                          <a:latin typeface="+mn-lt"/>
                          <a:ea typeface="+mn-ea"/>
                          <a:cs typeface="+mn-cs"/>
                        </a:rPr>
                        <a:t>&lt;!DOCTYPE html&gt;</a:t>
                      </a:r>
                    </a:p>
                    <a:p>
                      <a:r>
                        <a:rPr lang="en-US" altLang="zh-TW" sz="1800" b="0" i="0" u="none" strike="noStrike" kern="1200" baseline="0" dirty="0" smtClean="0">
                          <a:solidFill>
                            <a:schemeClr val="tx1"/>
                          </a:solidFill>
                          <a:latin typeface="+mn-lt"/>
                          <a:ea typeface="+mn-ea"/>
                          <a:cs typeface="+mn-cs"/>
                        </a:rPr>
                        <a:t>&lt;html </a:t>
                      </a:r>
                      <a:r>
                        <a:rPr lang="en-US" altLang="zh-TW" sz="1800" b="0" i="0" u="none" strike="noStrike" kern="1200" baseline="0" dirty="0" err="1" smtClean="0">
                          <a:solidFill>
                            <a:schemeClr val="tx1"/>
                          </a:solidFill>
                          <a:latin typeface="+mn-lt"/>
                          <a:ea typeface="+mn-ea"/>
                          <a:cs typeface="+mn-cs"/>
                        </a:rPr>
                        <a:t>lang</a:t>
                      </a:r>
                      <a:r>
                        <a:rPr lang="en-US" altLang="zh-TW" sz="1800" b="0" i="0" u="none" strike="noStrike" kern="1200" baseline="0" dirty="0" smtClean="0">
                          <a:solidFill>
                            <a:schemeClr val="tx1"/>
                          </a:solidFill>
                          <a:latin typeface="+mn-lt"/>
                          <a:ea typeface="+mn-ea"/>
                          <a:cs typeface="+mn-cs"/>
                        </a:rPr>
                        <a:t>="</a:t>
                      </a:r>
                      <a:r>
                        <a:rPr lang="en-US" altLang="zh-TW" sz="1800" b="0" i="0" u="none" strike="noStrike" kern="1200" baseline="0" dirty="0" err="1" smtClean="0">
                          <a:solidFill>
                            <a:schemeClr val="tx1"/>
                          </a:solidFill>
                          <a:latin typeface="+mn-lt"/>
                          <a:ea typeface="+mn-ea"/>
                          <a:cs typeface="+mn-cs"/>
                        </a:rPr>
                        <a:t>zh</a:t>
                      </a:r>
                      <a:r>
                        <a:rPr lang="en-US" altLang="zh-TW" sz="1800" b="0" i="0" u="none" strike="noStrike" kern="1200" baseline="0" dirty="0" smtClean="0">
                          <a:solidFill>
                            <a:schemeClr val="tx1"/>
                          </a:solidFill>
                          <a:latin typeface="+mn-lt"/>
                          <a:ea typeface="+mn-ea"/>
                          <a:cs typeface="+mn-cs"/>
                        </a:rPr>
                        <a:t>-TW"&gt;</a:t>
                      </a:r>
                    </a:p>
                    <a:p>
                      <a:r>
                        <a:rPr lang="en-US" altLang="zh-TW" sz="1800" b="0" i="0" u="none" strike="noStrike" kern="1200" baseline="0" dirty="0" smtClean="0">
                          <a:solidFill>
                            <a:schemeClr val="tx1"/>
                          </a:solidFill>
                          <a:latin typeface="+mn-lt"/>
                          <a:ea typeface="+mn-ea"/>
                          <a:cs typeface="+mn-cs"/>
                        </a:rPr>
                        <a:t>&lt;head&gt;</a:t>
                      </a:r>
                    </a:p>
                    <a:p>
                      <a:r>
                        <a:rPr lang="en-US" altLang="zh-TW" sz="1800" b="0" i="0" u="none" strike="noStrike" kern="1200" baseline="0" dirty="0" smtClean="0">
                          <a:solidFill>
                            <a:schemeClr val="tx1"/>
                          </a:solidFill>
                          <a:latin typeface="+mn-lt"/>
                          <a:ea typeface="+mn-ea"/>
                          <a:cs typeface="+mn-cs"/>
                        </a:rPr>
                        <a:t>&lt;title&gt;</a:t>
                      </a:r>
                      <a:r>
                        <a:rPr lang="zh-TW" altLang="en-US" sz="1800" b="0" i="0" u="none" strike="noStrike" kern="1200" baseline="0" dirty="0" smtClean="0">
                          <a:solidFill>
                            <a:schemeClr val="tx1"/>
                          </a:solidFill>
                          <a:latin typeface="+mn-lt"/>
                          <a:ea typeface="+mn-ea"/>
                          <a:cs typeface="+mn-cs"/>
                        </a:rPr>
                        <a:t>台南景點介紹</a:t>
                      </a:r>
                      <a:r>
                        <a:rPr lang="en-US" altLang="zh-TW" sz="1800" b="0" i="0" u="none" strike="noStrike" kern="1200" baseline="0" dirty="0" smtClean="0">
                          <a:solidFill>
                            <a:schemeClr val="tx1"/>
                          </a:solidFill>
                          <a:latin typeface="+mn-lt"/>
                          <a:ea typeface="+mn-ea"/>
                          <a:cs typeface="+mn-cs"/>
                        </a:rPr>
                        <a:t>&lt;/title&gt;</a:t>
                      </a:r>
                    </a:p>
                    <a:p>
                      <a:r>
                        <a:rPr lang="en-US" altLang="zh-TW" sz="1800" b="0" i="0" u="none" strike="noStrike" kern="1200" baseline="0" dirty="0" smtClean="0">
                          <a:solidFill>
                            <a:schemeClr val="tx1"/>
                          </a:solidFill>
                          <a:latin typeface="+mn-lt"/>
                          <a:ea typeface="+mn-ea"/>
                          <a:cs typeface="+mn-cs"/>
                        </a:rPr>
                        <a:t>&lt;meta charset="utf-8"&gt;</a:t>
                      </a:r>
                    </a:p>
                    <a:p>
                      <a:r>
                        <a:rPr lang="en-US" altLang="zh-TW" sz="1800" b="0" i="0" u="none" strike="noStrike" kern="1200" baseline="0" dirty="0" smtClean="0">
                          <a:solidFill>
                            <a:schemeClr val="tx1"/>
                          </a:solidFill>
                          <a:latin typeface="+mn-lt"/>
                          <a:ea typeface="+mn-ea"/>
                          <a:cs typeface="+mn-cs"/>
                        </a:rPr>
                        <a:t>&lt;style&gt;</a:t>
                      </a:r>
                    </a:p>
                    <a:p>
                      <a:r>
                        <a:rPr lang="en-US" altLang="zh-TW" sz="1800" b="0" i="0" u="none" strike="noStrike" kern="1200" baseline="0" dirty="0" smtClean="0">
                          <a:solidFill>
                            <a:srgbClr val="FF0000"/>
                          </a:solidFill>
                          <a:latin typeface="+mn-lt"/>
                          <a:ea typeface="+mn-ea"/>
                          <a:cs typeface="+mn-cs"/>
                        </a:rPr>
                        <a:t>.place{</a:t>
                      </a:r>
                    </a:p>
                    <a:p>
                      <a:r>
                        <a:rPr lang="en-US" altLang="zh-TW" sz="1800" b="0" i="0" u="none" strike="noStrike" kern="1200" baseline="0" dirty="0" smtClean="0">
                          <a:solidFill>
                            <a:srgbClr val="FF0000"/>
                          </a:solidFill>
                          <a:latin typeface="+mn-lt"/>
                          <a:ea typeface="+mn-ea"/>
                          <a:cs typeface="+mn-cs"/>
                        </a:rPr>
                        <a:t>background: </a:t>
                      </a:r>
                      <a:r>
                        <a:rPr lang="en-US" altLang="zh-TW" sz="1800" b="0" i="0" u="none" strike="noStrike" kern="1200" baseline="0" dirty="0" err="1" smtClean="0">
                          <a:solidFill>
                            <a:srgbClr val="FF0000"/>
                          </a:solidFill>
                          <a:latin typeface="+mn-lt"/>
                          <a:ea typeface="+mn-ea"/>
                          <a:cs typeface="+mn-cs"/>
                        </a:rPr>
                        <a:t>lightblue</a:t>
                      </a:r>
                      <a:r>
                        <a:rPr lang="en-US" altLang="zh-TW" sz="1800" b="0" i="0" u="none" strike="noStrike" kern="1200" baseline="0" dirty="0" smtClean="0">
                          <a:solidFill>
                            <a:srgbClr val="FF0000"/>
                          </a:solidFill>
                          <a:latin typeface="+mn-lt"/>
                          <a:ea typeface="+mn-ea"/>
                          <a:cs typeface="+mn-cs"/>
                        </a:rPr>
                        <a:t>;</a:t>
                      </a:r>
                    </a:p>
                    <a:p>
                      <a:r>
                        <a:rPr lang="en-US" altLang="zh-TW" sz="1800" b="0" i="0" u="none" strike="noStrike" kern="1200" baseline="0" dirty="0" smtClean="0">
                          <a:solidFill>
                            <a:srgbClr val="FF0000"/>
                          </a:solidFill>
                          <a:latin typeface="+mn-lt"/>
                          <a:ea typeface="+mn-ea"/>
                          <a:cs typeface="+mn-cs"/>
                        </a:rPr>
                        <a:t>}</a:t>
                      </a:r>
                    </a:p>
                    <a:p>
                      <a:r>
                        <a:rPr lang="en-US" altLang="zh-TW" sz="1800" b="0" i="0" u="none" strike="noStrike" kern="1200" baseline="0" dirty="0" smtClean="0">
                          <a:solidFill>
                            <a:schemeClr val="tx1"/>
                          </a:solidFill>
                          <a:latin typeface="+mn-lt"/>
                          <a:ea typeface="+mn-ea"/>
                          <a:cs typeface="+mn-cs"/>
                        </a:rPr>
                        <a:t>&lt;/style&gt;</a:t>
                      </a:r>
                    </a:p>
                    <a:p>
                      <a:r>
                        <a:rPr lang="en-US" altLang="zh-TW" sz="1800" b="0" i="0" u="none" strike="noStrike" kern="1200" baseline="0" dirty="0" smtClean="0">
                          <a:solidFill>
                            <a:schemeClr val="tx1"/>
                          </a:solidFill>
                          <a:latin typeface="+mn-lt"/>
                          <a:ea typeface="+mn-ea"/>
                          <a:cs typeface="+mn-cs"/>
                        </a:rPr>
                        <a:t>&lt;/head&gt;</a:t>
                      </a:r>
                    </a:p>
                    <a:p>
                      <a:r>
                        <a:rPr lang="en-US" altLang="zh-TW" sz="1800" b="0" i="0" u="none" strike="noStrike" kern="1200" baseline="0" dirty="0" smtClean="0">
                          <a:solidFill>
                            <a:schemeClr val="tx1"/>
                          </a:solidFill>
                          <a:latin typeface="+mn-lt"/>
                          <a:ea typeface="+mn-ea"/>
                          <a:cs typeface="+mn-cs"/>
                        </a:rPr>
                        <a:t>&lt;body&gt;</a:t>
                      </a:r>
                    </a:p>
                    <a:p>
                      <a:r>
                        <a:rPr lang="en-US" altLang="zh-TW" sz="1800" b="0" i="0" u="none" strike="noStrike" kern="1200" baseline="0" dirty="0" smtClean="0">
                          <a:solidFill>
                            <a:schemeClr val="tx1"/>
                          </a:solidFill>
                          <a:latin typeface="+mn-lt"/>
                          <a:ea typeface="+mn-ea"/>
                          <a:cs typeface="+mn-cs"/>
                        </a:rPr>
                        <a:t>&lt;section </a:t>
                      </a:r>
                      <a:r>
                        <a:rPr lang="en-US" altLang="zh-TW" sz="1800" b="0" i="0" u="none" strike="noStrike" kern="1200" baseline="0" dirty="0" smtClean="0">
                          <a:solidFill>
                            <a:srgbClr val="FF0000"/>
                          </a:solidFill>
                          <a:latin typeface="+mn-lt"/>
                          <a:ea typeface="+mn-ea"/>
                          <a:cs typeface="+mn-cs"/>
                        </a:rPr>
                        <a:t>class="place"</a:t>
                      </a:r>
                      <a:r>
                        <a:rPr lang="en-US" altLang="zh-TW" sz="1800" b="0" i="0" u="none" strike="noStrike" kern="1200" baseline="0" dirty="0" smtClean="0">
                          <a:solidFill>
                            <a:schemeClr val="tx1"/>
                          </a:solidFill>
                          <a:latin typeface="+mn-lt"/>
                          <a:ea typeface="+mn-ea"/>
                          <a:cs typeface="+mn-cs"/>
                        </a:rPr>
                        <a:t>&gt;</a:t>
                      </a:r>
                    </a:p>
                    <a:p>
                      <a:r>
                        <a:rPr lang="en-US" altLang="zh-TW" sz="1800" b="0" i="0" u="none" strike="noStrike" kern="1200" baseline="0" dirty="0" smtClean="0">
                          <a:solidFill>
                            <a:schemeClr val="tx1"/>
                          </a:solidFill>
                          <a:latin typeface="+mn-lt"/>
                          <a:ea typeface="+mn-ea"/>
                          <a:cs typeface="+mn-cs"/>
                        </a:rPr>
                        <a:t>&lt;h2&gt;</a:t>
                      </a:r>
                      <a:r>
                        <a:rPr lang="zh-TW" altLang="en-US" sz="1800" b="0" i="0" u="none" strike="noStrike" kern="1200" baseline="0" dirty="0" smtClean="0">
                          <a:solidFill>
                            <a:schemeClr val="tx1"/>
                          </a:solidFill>
                          <a:latin typeface="+mn-lt"/>
                          <a:ea typeface="+mn-ea"/>
                          <a:cs typeface="+mn-cs"/>
                        </a:rPr>
                        <a:t>四草綠色隧道</a:t>
                      </a:r>
                      <a:r>
                        <a:rPr lang="en-US" altLang="zh-TW" sz="1800" b="0" i="0" u="none" strike="noStrike" kern="1200" baseline="0" dirty="0" smtClean="0">
                          <a:solidFill>
                            <a:schemeClr val="tx1"/>
                          </a:solidFill>
                          <a:latin typeface="+mn-lt"/>
                          <a:ea typeface="+mn-ea"/>
                          <a:cs typeface="+mn-cs"/>
                        </a:rPr>
                        <a:t>&lt;/h2&gt;</a:t>
                      </a:r>
                    </a:p>
                    <a:p>
                      <a:r>
                        <a:rPr lang="en-US" altLang="zh-TW" sz="1800" b="0" i="0" u="none" strike="noStrike" kern="1200" baseline="0" dirty="0" smtClean="0">
                          <a:solidFill>
                            <a:schemeClr val="tx1"/>
                          </a:solidFill>
                          <a:latin typeface="+mn-lt"/>
                          <a:ea typeface="+mn-ea"/>
                          <a:cs typeface="+mn-cs"/>
                        </a:rPr>
                        <a:t>&lt;</a:t>
                      </a:r>
                      <a:r>
                        <a:rPr lang="en-US" altLang="zh-TW" sz="1800" b="0" i="0" u="none" strike="noStrike" kern="1200" baseline="0" dirty="0" err="1" smtClean="0">
                          <a:solidFill>
                            <a:schemeClr val="tx1"/>
                          </a:solidFill>
                          <a:latin typeface="+mn-lt"/>
                          <a:ea typeface="+mn-ea"/>
                          <a:cs typeface="+mn-cs"/>
                        </a:rPr>
                        <a:t>img</a:t>
                      </a:r>
                      <a:r>
                        <a:rPr lang="en-US" altLang="zh-TW" sz="1800" b="0" i="0" u="none" strike="noStrike" kern="1200" baseline="0" dirty="0" smtClean="0">
                          <a:solidFill>
                            <a:schemeClr val="tx1"/>
                          </a:solidFill>
                          <a:latin typeface="+mn-lt"/>
                          <a:ea typeface="+mn-ea"/>
                          <a:cs typeface="+mn-cs"/>
                        </a:rPr>
                        <a:t> </a:t>
                      </a:r>
                      <a:r>
                        <a:rPr lang="en-US" altLang="zh-TW" sz="1800" b="0" i="0" u="none" strike="noStrike" kern="1200" baseline="0" dirty="0" err="1" smtClean="0">
                          <a:solidFill>
                            <a:schemeClr val="tx1"/>
                          </a:solidFill>
                          <a:latin typeface="+mn-lt"/>
                          <a:ea typeface="+mn-ea"/>
                          <a:cs typeface="+mn-cs"/>
                        </a:rPr>
                        <a:t>src</a:t>
                      </a:r>
                      <a:r>
                        <a:rPr lang="en-US" altLang="zh-TW" sz="1800" b="0" i="0" u="none" strike="noStrike" kern="1200" baseline="0" dirty="0" smtClean="0">
                          <a:solidFill>
                            <a:schemeClr val="tx1"/>
                          </a:solidFill>
                          <a:latin typeface="+mn-lt"/>
                          <a:ea typeface="+mn-ea"/>
                          <a:cs typeface="+mn-cs"/>
                        </a:rPr>
                        <a:t>="</a:t>
                      </a:r>
                      <a:r>
                        <a:rPr lang="en-US" altLang="zh-TW" sz="1800" b="0" i="0" u="none" strike="noStrike" kern="1200" baseline="0" dirty="0" err="1" smtClean="0">
                          <a:solidFill>
                            <a:schemeClr val="tx1"/>
                          </a:solidFill>
                          <a:latin typeface="+mn-lt"/>
                          <a:ea typeface="+mn-ea"/>
                          <a:cs typeface="+mn-cs"/>
                        </a:rPr>
                        <a:t>img</a:t>
                      </a:r>
                      <a:r>
                        <a:rPr lang="en-US" altLang="zh-TW" sz="1800" b="0" i="0" u="none" strike="noStrike" kern="1200" baseline="0" dirty="0" smtClean="0">
                          <a:solidFill>
                            <a:schemeClr val="tx1"/>
                          </a:solidFill>
                          <a:latin typeface="+mn-lt"/>
                          <a:ea typeface="+mn-ea"/>
                          <a:cs typeface="+mn-cs"/>
                        </a:rPr>
                        <a:t>/1.jpg" height="200px"&gt;</a:t>
                      </a:r>
                    </a:p>
                    <a:p>
                      <a:r>
                        <a:rPr lang="en-US" altLang="zh-TW" sz="1800" b="0" i="0" u="none" strike="noStrike" kern="1200" baseline="0" dirty="0" smtClean="0">
                          <a:solidFill>
                            <a:schemeClr val="tx1"/>
                          </a:solidFill>
                          <a:latin typeface="+mn-lt"/>
                          <a:ea typeface="+mn-ea"/>
                          <a:cs typeface="+mn-cs"/>
                        </a:rPr>
                        <a:t>&lt;/section&gt;</a:t>
                      </a:r>
                    </a:p>
                    <a:p>
                      <a:r>
                        <a:rPr lang="en-US" altLang="zh-TW" sz="1800" b="0" i="0" u="none" strike="noStrike" kern="1200" baseline="0" dirty="0" smtClean="0">
                          <a:solidFill>
                            <a:schemeClr val="tx1"/>
                          </a:solidFill>
                          <a:latin typeface="+mn-lt"/>
                          <a:ea typeface="+mn-ea"/>
                          <a:cs typeface="+mn-cs"/>
                        </a:rPr>
                        <a:t>&lt;section </a:t>
                      </a:r>
                      <a:r>
                        <a:rPr lang="en-US" altLang="zh-TW" sz="1800" b="0" i="0" u="none" strike="noStrike" kern="1200" baseline="0" dirty="0" smtClean="0">
                          <a:solidFill>
                            <a:srgbClr val="FF0000"/>
                          </a:solidFill>
                          <a:latin typeface="+mn-lt"/>
                          <a:ea typeface="+mn-ea"/>
                          <a:cs typeface="+mn-cs"/>
                        </a:rPr>
                        <a:t>class="place"</a:t>
                      </a:r>
                      <a:r>
                        <a:rPr lang="en-US" altLang="zh-TW" sz="1800" b="0" i="0" u="none" strike="noStrike" kern="1200" baseline="0" dirty="0" smtClean="0">
                          <a:solidFill>
                            <a:schemeClr val="tx1"/>
                          </a:solidFill>
                          <a:latin typeface="+mn-lt"/>
                          <a:ea typeface="+mn-ea"/>
                          <a:cs typeface="+mn-cs"/>
                        </a:rPr>
                        <a:t>&gt;</a:t>
                      </a:r>
                    </a:p>
                    <a:p>
                      <a:r>
                        <a:rPr lang="en-US" altLang="zh-TW" sz="1800" b="0" i="0" u="none" strike="noStrike" kern="1200" baseline="0" dirty="0" smtClean="0">
                          <a:solidFill>
                            <a:schemeClr val="tx1"/>
                          </a:solidFill>
                          <a:latin typeface="+mn-lt"/>
                          <a:ea typeface="+mn-ea"/>
                          <a:cs typeface="+mn-cs"/>
                        </a:rPr>
                        <a:t>&lt;h2&gt;</a:t>
                      </a:r>
                      <a:r>
                        <a:rPr lang="zh-TW" altLang="en-US" sz="1800" b="0" i="0" u="none" strike="noStrike" kern="1200" baseline="0" dirty="0" smtClean="0">
                          <a:solidFill>
                            <a:schemeClr val="tx1"/>
                          </a:solidFill>
                          <a:latin typeface="+mn-lt"/>
                          <a:ea typeface="+mn-ea"/>
                          <a:cs typeface="+mn-cs"/>
                        </a:rPr>
                        <a:t>井仔腳瓦盤鹽田</a:t>
                      </a:r>
                      <a:r>
                        <a:rPr lang="en-US" altLang="zh-TW" sz="1800" b="0" i="0" u="none" strike="noStrike" kern="1200" baseline="0" dirty="0" smtClean="0">
                          <a:solidFill>
                            <a:schemeClr val="tx1"/>
                          </a:solidFill>
                          <a:latin typeface="+mn-lt"/>
                          <a:ea typeface="+mn-ea"/>
                          <a:cs typeface="+mn-cs"/>
                        </a:rPr>
                        <a:t>&lt;/h2&gt;</a:t>
                      </a:r>
                    </a:p>
                    <a:p>
                      <a:r>
                        <a:rPr lang="en-US" altLang="zh-TW" sz="1800" b="0" i="0" u="none" strike="noStrike" kern="1200" baseline="0" dirty="0" smtClean="0">
                          <a:solidFill>
                            <a:schemeClr val="tx1"/>
                          </a:solidFill>
                          <a:latin typeface="+mn-lt"/>
                          <a:ea typeface="+mn-ea"/>
                          <a:cs typeface="+mn-cs"/>
                        </a:rPr>
                        <a:t>&lt;</a:t>
                      </a:r>
                      <a:r>
                        <a:rPr lang="en-US" altLang="zh-TW" sz="1800" b="0" i="0" u="none" strike="noStrike" kern="1200" baseline="0" dirty="0" err="1" smtClean="0">
                          <a:solidFill>
                            <a:schemeClr val="tx1"/>
                          </a:solidFill>
                          <a:latin typeface="+mn-lt"/>
                          <a:ea typeface="+mn-ea"/>
                          <a:cs typeface="+mn-cs"/>
                        </a:rPr>
                        <a:t>img</a:t>
                      </a:r>
                      <a:r>
                        <a:rPr lang="en-US" altLang="zh-TW" sz="1800" b="0" i="0" u="none" strike="noStrike" kern="1200" baseline="0" dirty="0" smtClean="0">
                          <a:solidFill>
                            <a:schemeClr val="tx1"/>
                          </a:solidFill>
                          <a:latin typeface="+mn-lt"/>
                          <a:ea typeface="+mn-ea"/>
                          <a:cs typeface="+mn-cs"/>
                        </a:rPr>
                        <a:t> </a:t>
                      </a:r>
                      <a:r>
                        <a:rPr lang="en-US" altLang="zh-TW" sz="1800" b="0" i="0" u="none" strike="noStrike" kern="1200" baseline="0" dirty="0" err="1" smtClean="0">
                          <a:solidFill>
                            <a:schemeClr val="tx1"/>
                          </a:solidFill>
                          <a:latin typeface="+mn-lt"/>
                          <a:ea typeface="+mn-ea"/>
                          <a:cs typeface="+mn-cs"/>
                        </a:rPr>
                        <a:t>src</a:t>
                      </a:r>
                      <a:r>
                        <a:rPr lang="en-US" altLang="zh-TW" sz="1800" b="0" i="0" u="none" strike="noStrike" kern="1200" baseline="0" dirty="0" smtClean="0">
                          <a:solidFill>
                            <a:schemeClr val="tx1"/>
                          </a:solidFill>
                          <a:latin typeface="+mn-lt"/>
                          <a:ea typeface="+mn-ea"/>
                          <a:cs typeface="+mn-cs"/>
                        </a:rPr>
                        <a:t>="</a:t>
                      </a:r>
                      <a:r>
                        <a:rPr lang="en-US" altLang="zh-TW" sz="1800" b="0" i="0" u="none" strike="noStrike" kern="1200" baseline="0" dirty="0" err="1" smtClean="0">
                          <a:solidFill>
                            <a:schemeClr val="tx1"/>
                          </a:solidFill>
                          <a:latin typeface="+mn-lt"/>
                          <a:ea typeface="+mn-ea"/>
                          <a:cs typeface="+mn-cs"/>
                        </a:rPr>
                        <a:t>img</a:t>
                      </a:r>
                      <a:r>
                        <a:rPr lang="en-US" altLang="zh-TW" sz="1800" b="0" i="0" u="none" strike="noStrike" kern="1200" baseline="0" dirty="0" smtClean="0">
                          <a:solidFill>
                            <a:schemeClr val="tx1"/>
                          </a:solidFill>
                          <a:latin typeface="+mn-lt"/>
                          <a:ea typeface="+mn-ea"/>
                          <a:cs typeface="+mn-cs"/>
                        </a:rPr>
                        <a:t>/2.jpg" height="200px"&gt;</a:t>
                      </a:r>
                    </a:p>
                    <a:p>
                      <a:r>
                        <a:rPr lang="en-US" altLang="zh-TW" sz="1800" b="0" i="0" u="none" strike="noStrike" kern="1200" baseline="0" dirty="0" smtClean="0">
                          <a:solidFill>
                            <a:schemeClr val="tx1"/>
                          </a:solidFill>
                          <a:latin typeface="+mn-lt"/>
                          <a:ea typeface="+mn-ea"/>
                          <a:cs typeface="+mn-cs"/>
                        </a:rPr>
                        <a:t>&lt;/section&gt;</a:t>
                      </a:r>
                    </a:p>
                    <a:p>
                      <a:r>
                        <a:rPr lang="en-US" altLang="zh-TW" sz="1800" b="0" i="0" u="none" strike="noStrike" kern="1200" baseline="0" dirty="0" smtClean="0">
                          <a:solidFill>
                            <a:schemeClr val="tx1"/>
                          </a:solidFill>
                          <a:latin typeface="+mn-lt"/>
                          <a:ea typeface="+mn-ea"/>
                          <a:cs typeface="+mn-cs"/>
                        </a:rPr>
                        <a:t>&lt;/body&gt;</a:t>
                      </a:r>
                    </a:p>
                    <a:p>
                      <a:r>
                        <a:rPr lang="en-US" altLang="zh-TW" sz="1800" b="0" i="0" u="none" strike="noStrike" kern="1200" baseline="0" dirty="0" smtClean="0">
                          <a:solidFill>
                            <a:schemeClr val="tx1"/>
                          </a:solidFill>
                          <a:latin typeface="+mn-lt"/>
                          <a:ea typeface="+mn-ea"/>
                          <a:cs typeface="+mn-cs"/>
                        </a:rPr>
                        <a:t>&lt;/html&gt;</a:t>
                      </a:r>
                      <a:endParaRPr lang="zh-TW" altLang="en-US" sz="18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9625811"/>
                  </a:ext>
                </a:extLst>
              </a:tr>
            </a:tbl>
          </a:graphicData>
        </a:graphic>
      </p:graphicFrame>
      <p:pic>
        <p:nvPicPr>
          <p:cNvPr id="4" name="圖片 3"/>
          <p:cNvPicPr>
            <a:picLocks noChangeAspect="1"/>
          </p:cNvPicPr>
          <p:nvPr/>
        </p:nvPicPr>
        <p:blipFill>
          <a:blip r:embed="rId2"/>
          <a:stretch>
            <a:fillRect/>
          </a:stretch>
        </p:blipFill>
        <p:spPr>
          <a:xfrm>
            <a:off x="2267744" y="2132856"/>
            <a:ext cx="2476279" cy="4034996"/>
          </a:xfrm>
          <a:prstGeom prst="rect">
            <a:avLst/>
          </a:prstGeom>
        </p:spPr>
      </p:pic>
    </p:spTree>
    <p:extLst>
      <p:ext uri="{BB962C8B-B14F-4D97-AF65-F5344CB8AC3E}">
        <p14:creationId xmlns:p14="http://schemas.microsoft.com/office/powerpoint/2010/main" val="21574231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23528" y="476672"/>
            <a:ext cx="8329803" cy="1440160"/>
          </a:xfrm>
        </p:spPr>
        <p:txBody>
          <a:bodyPr>
            <a:normAutofit fontScale="90000"/>
          </a:bodyPr>
          <a:lstStyle/>
          <a:p>
            <a:r>
              <a:rPr lang="en-US" altLang="zh-TW" dirty="0"/>
              <a:t>2-4-1</a:t>
            </a:r>
            <a:r>
              <a:rPr lang="zh-TW" altLang="en-US" dirty="0"/>
              <a:t>　</a:t>
            </a:r>
            <a:r>
              <a:rPr lang="en-US" altLang="zh-TW" dirty="0"/>
              <a:t>CSS</a:t>
            </a:r>
            <a:r>
              <a:rPr lang="zh-TW" altLang="en-US" dirty="0"/>
              <a:t>選擇器入門</a:t>
            </a:r>
            <a:br>
              <a:rPr lang="zh-TW" altLang="en-US" dirty="0"/>
            </a:br>
            <a:r>
              <a:rPr lang="en-US" altLang="zh-TW" sz="2700" b="0" dirty="0"/>
              <a:t>ch2\ch2-4-1-a.html</a:t>
            </a:r>
            <a:r>
              <a:rPr lang="zh-TW" altLang="en-US" sz="2700" b="0" dirty="0"/>
              <a:t>　</a:t>
            </a:r>
            <a:r>
              <a:rPr lang="en-US" altLang="zh-TW" sz="2700" b="0" dirty="0" smtClean="0"/>
              <a:t/>
            </a:r>
            <a:br>
              <a:rPr lang="en-US" altLang="zh-TW" sz="2700" b="0" dirty="0" smtClean="0"/>
            </a:br>
            <a:r>
              <a:rPr lang="en-US" altLang="zh-TW" sz="2700" b="0" dirty="0" smtClean="0"/>
              <a:t>ch2\ch2-4-1-b.html</a:t>
            </a:r>
            <a:r>
              <a:rPr lang="zh-TW" altLang="en-US" sz="2700" b="0" dirty="0"/>
              <a:t>　</a:t>
            </a:r>
            <a:r>
              <a:rPr lang="en-US" altLang="zh-TW" sz="2700" b="0" dirty="0" smtClean="0"/>
              <a:t/>
            </a:r>
            <a:br>
              <a:rPr lang="en-US" altLang="zh-TW" sz="2700" b="0" dirty="0" smtClean="0"/>
            </a:br>
            <a:r>
              <a:rPr lang="en-US" altLang="zh-TW" sz="2700" b="0" dirty="0" smtClean="0"/>
              <a:t>ch2\ch2-4-1-c.htm</a:t>
            </a:r>
            <a:endParaRPr lang="zh-TW" altLang="en-US" sz="900" dirty="0"/>
          </a:p>
        </p:txBody>
      </p:sp>
      <p:sp>
        <p:nvSpPr>
          <p:cNvPr id="3" name="內容版面配置區 2"/>
          <p:cNvSpPr>
            <a:spLocks noGrp="1"/>
          </p:cNvSpPr>
          <p:nvPr>
            <p:ph idx="1"/>
          </p:nvPr>
        </p:nvSpPr>
        <p:spPr>
          <a:xfrm>
            <a:off x="179512" y="1844823"/>
            <a:ext cx="8412968" cy="3568427"/>
          </a:xfrm>
        </p:spPr>
        <p:txBody>
          <a:bodyPr>
            <a:normAutofit/>
          </a:bodyPr>
          <a:lstStyle/>
          <a:p>
            <a:endParaRPr lang="en-US" altLang="zh-TW" sz="2800" b="1"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47</a:t>
            </a:fld>
            <a:endParaRPr lang="zh-TW" altLang="en-US"/>
          </a:p>
        </p:txBody>
      </p:sp>
      <p:graphicFrame>
        <p:nvGraphicFramePr>
          <p:cNvPr id="6" name="表格 5"/>
          <p:cNvGraphicFramePr>
            <a:graphicFrameLocks noGrp="1"/>
          </p:cNvGraphicFramePr>
          <p:nvPr>
            <p:extLst>
              <p:ext uri="{D42A27DB-BD31-4B8C-83A1-F6EECF244321}">
                <p14:modId xmlns:p14="http://schemas.microsoft.com/office/powerpoint/2010/main" val="3438278922"/>
              </p:ext>
            </p:extLst>
          </p:nvPr>
        </p:nvGraphicFramePr>
        <p:xfrm>
          <a:off x="4788024" y="548680"/>
          <a:ext cx="4176464" cy="5852160"/>
        </p:xfrm>
        <a:graphic>
          <a:graphicData uri="http://schemas.openxmlformats.org/drawingml/2006/table">
            <a:tbl>
              <a:tblPr firstRow="1" bandRow="1">
                <a:tableStyleId>{9D7B26C5-4107-4FEC-AEDC-1716B250A1EF}</a:tableStyleId>
              </a:tblPr>
              <a:tblGrid>
                <a:gridCol w="4176464">
                  <a:extLst>
                    <a:ext uri="{9D8B030D-6E8A-4147-A177-3AD203B41FA5}">
                      <a16:colId xmlns:a16="http://schemas.microsoft.com/office/drawing/2014/main" val="2567928064"/>
                    </a:ext>
                  </a:extLst>
                </a:gridCol>
              </a:tblGrid>
              <a:tr h="3245634">
                <a:tc>
                  <a:txBody>
                    <a:bodyPr/>
                    <a:lstStyle/>
                    <a:p>
                      <a:r>
                        <a:rPr lang="en-US" altLang="zh-TW" sz="1800" b="0" i="0" u="none" strike="noStrike" kern="1200" baseline="0" dirty="0" smtClean="0">
                          <a:solidFill>
                            <a:schemeClr val="tx1"/>
                          </a:solidFill>
                          <a:latin typeface="+mn-lt"/>
                          <a:ea typeface="+mn-ea"/>
                          <a:cs typeface="+mn-cs"/>
                        </a:rPr>
                        <a:t>&lt;!DOCTYPE html&gt;</a:t>
                      </a:r>
                    </a:p>
                    <a:p>
                      <a:r>
                        <a:rPr lang="en-US" altLang="zh-TW" sz="1800" b="0" i="0" u="none" strike="noStrike" kern="1200" baseline="0" dirty="0" smtClean="0">
                          <a:solidFill>
                            <a:schemeClr val="tx1"/>
                          </a:solidFill>
                          <a:latin typeface="+mn-lt"/>
                          <a:ea typeface="+mn-ea"/>
                          <a:cs typeface="+mn-cs"/>
                        </a:rPr>
                        <a:t>&lt;html </a:t>
                      </a:r>
                      <a:r>
                        <a:rPr lang="en-US" altLang="zh-TW" sz="1800" b="0" i="0" u="none" strike="noStrike" kern="1200" baseline="0" dirty="0" err="1" smtClean="0">
                          <a:solidFill>
                            <a:schemeClr val="tx1"/>
                          </a:solidFill>
                          <a:latin typeface="+mn-lt"/>
                          <a:ea typeface="+mn-ea"/>
                          <a:cs typeface="+mn-cs"/>
                        </a:rPr>
                        <a:t>lang</a:t>
                      </a:r>
                      <a:r>
                        <a:rPr lang="en-US" altLang="zh-TW" sz="1800" b="0" i="0" u="none" strike="noStrike" kern="1200" baseline="0" dirty="0" smtClean="0">
                          <a:solidFill>
                            <a:schemeClr val="tx1"/>
                          </a:solidFill>
                          <a:latin typeface="+mn-lt"/>
                          <a:ea typeface="+mn-ea"/>
                          <a:cs typeface="+mn-cs"/>
                        </a:rPr>
                        <a:t>="</a:t>
                      </a:r>
                      <a:r>
                        <a:rPr lang="en-US" altLang="zh-TW" sz="1800" b="0" i="0" u="none" strike="noStrike" kern="1200" baseline="0" dirty="0" err="1" smtClean="0">
                          <a:solidFill>
                            <a:schemeClr val="tx1"/>
                          </a:solidFill>
                          <a:latin typeface="+mn-lt"/>
                          <a:ea typeface="+mn-ea"/>
                          <a:cs typeface="+mn-cs"/>
                        </a:rPr>
                        <a:t>zh</a:t>
                      </a:r>
                      <a:r>
                        <a:rPr lang="en-US" altLang="zh-TW" sz="1800" b="0" i="0" u="none" strike="noStrike" kern="1200" baseline="0" dirty="0" smtClean="0">
                          <a:solidFill>
                            <a:schemeClr val="tx1"/>
                          </a:solidFill>
                          <a:latin typeface="+mn-lt"/>
                          <a:ea typeface="+mn-ea"/>
                          <a:cs typeface="+mn-cs"/>
                        </a:rPr>
                        <a:t>-TW"&gt;</a:t>
                      </a:r>
                    </a:p>
                    <a:p>
                      <a:r>
                        <a:rPr lang="en-US" altLang="zh-TW" sz="1800" b="0" i="0" u="none" strike="noStrike" kern="1200" baseline="0" dirty="0" smtClean="0">
                          <a:solidFill>
                            <a:schemeClr val="tx1"/>
                          </a:solidFill>
                          <a:latin typeface="+mn-lt"/>
                          <a:ea typeface="+mn-ea"/>
                          <a:cs typeface="+mn-cs"/>
                        </a:rPr>
                        <a:t>&lt;head&gt;</a:t>
                      </a:r>
                    </a:p>
                    <a:p>
                      <a:r>
                        <a:rPr lang="en-US" altLang="zh-TW" sz="1800" b="0" i="0" u="none" strike="noStrike" kern="1200" baseline="0" dirty="0" smtClean="0">
                          <a:solidFill>
                            <a:schemeClr val="tx1"/>
                          </a:solidFill>
                          <a:latin typeface="+mn-lt"/>
                          <a:ea typeface="+mn-ea"/>
                          <a:cs typeface="+mn-cs"/>
                        </a:rPr>
                        <a:t>&lt;title&gt;</a:t>
                      </a:r>
                      <a:r>
                        <a:rPr lang="zh-TW" altLang="en-US" sz="1800" b="0" i="0" u="none" strike="noStrike" kern="1200" baseline="0" dirty="0" smtClean="0">
                          <a:solidFill>
                            <a:schemeClr val="tx1"/>
                          </a:solidFill>
                          <a:latin typeface="+mn-lt"/>
                          <a:ea typeface="+mn-ea"/>
                          <a:cs typeface="+mn-cs"/>
                        </a:rPr>
                        <a:t>台南景點介紹</a:t>
                      </a:r>
                      <a:r>
                        <a:rPr lang="en-US" altLang="zh-TW" sz="1800" b="0" i="0" u="none" strike="noStrike" kern="1200" baseline="0" dirty="0" smtClean="0">
                          <a:solidFill>
                            <a:schemeClr val="tx1"/>
                          </a:solidFill>
                          <a:latin typeface="+mn-lt"/>
                          <a:ea typeface="+mn-ea"/>
                          <a:cs typeface="+mn-cs"/>
                        </a:rPr>
                        <a:t>&lt;/title&gt;</a:t>
                      </a:r>
                    </a:p>
                    <a:p>
                      <a:r>
                        <a:rPr lang="en-US" altLang="zh-TW" sz="1800" b="0" i="0" u="none" strike="noStrike" kern="1200" baseline="0" dirty="0" smtClean="0">
                          <a:solidFill>
                            <a:schemeClr val="tx1"/>
                          </a:solidFill>
                          <a:latin typeface="+mn-lt"/>
                          <a:ea typeface="+mn-ea"/>
                          <a:cs typeface="+mn-cs"/>
                        </a:rPr>
                        <a:t>&lt;meta charset="utf-8"&gt;</a:t>
                      </a:r>
                    </a:p>
                    <a:p>
                      <a:r>
                        <a:rPr lang="en-US" altLang="zh-TW" sz="1800" b="0" i="0" u="none" strike="noStrike" kern="1200" baseline="0" dirty="0" smtClean="0">
                          <a:solidFill>
                            <a:schemeClr val="tx1"/>
                          </a:solidFill>
                          <a:latin typeface="+mn-lt"/>
                          <a:ea typeface="+mn-ea"/>
                          <a:cs typeface="+mn-cs"/>
                        </a:rPr>
                        <a:t>&lt;style&gt;</a:t>
                      </a:r>
                    </a:p>
                    <a:p>
                      <a:r>
                        <a:rPr lang="en-US" altLang="zh-TW" sz="1800" b="0" i="0" u="none" strike="noStrike" kern="1200" baseline="0" dirty="0" smtClean="0">
                          <a:solidFill>
                            <a:srgbClr val="FF0000"/>
                          </a:solidFill>
                          <a:latin typeface="+mn-lt"/>
                          <a:ea typeface="+mn-ea"/>
                          <a:cs typeface="+mn-cs"/>
                        </a:rPr>
                        <a:t>#content {</a:t>
                      </a:r>
                    </a:p>
                    <a:p>
                      <a:r>
                        <a:rPr lang="en-US" altLang="zh-TW" sz="1800" b="0" i="0" u="none" strike="noStrike" kern="1200" baseline="0" dirty="0" smtClean="0">
                          <a:solidFill>
                            <a:srgbClr val="FF0000"/>
                          </a:solidFill>
                          <a:latin typeface="+mn-lt"/>
                          <a:ea typeface="+mn-ea"/>
                          <a:cs typeface="+mn-cs"/>
                        </a:rPr>
                        <a:t>background: coral;</a:t>
                      </a:r>
                    </a:p>
                    <a:p>
                      <a:r>
                        <a:rPr lang="en-US" altLang="zh-TW" sz="1800" b="0" i="0" u="none" strike="noStrike" kern="1200" baseline="0" dirty="0" smtClean="0">
                          <a:solidFill>
                            <a:srgbClr val="FF0000"/>
                          </a:solidFill>
                          <a:latin typeface="+mn-lt"/>
                          <a:ea typeface="+mn-ea"/>
                          <a:cs typeface="+mn-cs"/>
                        </a:rPr>
                        <a:t>}</a:t>
                      </a:r>
                    </a:p>
                    <a:p>
                      <a:r>
                        <a:rPr lang="en-US" altLang="zh-TW" sz="1800" b="0" i="0" u="none" strike="noStrike" kern="1200" baseline="0" dirty="0" smtClean="0">
                          <a:solidFill>
                            <a:schemeClr val="tx1"/>
                          </a:solidFill>
                          <a:latin typeface="+mn-lt"/>
                          <a:ea typeface="+mn-ea"/>
                          <a:cs typeface="+mn-cs"/>
                        </a:rPr>
                        <a:t>&lt;/style&gt;</a:t>
                      </a:r>
                    </a:p>
                    <a:p>
                      <a:r>
                        <a:rPr lang="en-US" altLang="zh-TW" sz="1800" b="0" i="0" u="none" strike="noStrike" kern="1200" baseline="0" dirty="0" smtClean="0">
                          <a:solidFill>
                            <a:schemeClr val="tx1"/>
                          </a:solidFill>
                          <a:latin typeface="+mn-lt"/>
                          <a:ea typeface="+mn-ea"/>
                          <a:cs typeface="+mn-cs"/>
                        </a:rPr>
                        <a:t>&lt;/head&gt;</a:t>
                      </a:r>
                    </a:p>
                    <a:p>
                      <a:r>
                        <a:rPr lang="en-US" altLang="zh-TW" sz="1800" b="0" i="0" u="none" strike="noStrike" kern="1200" baseline="0" dirty="0" smtClean="0">
                          <a:solidFill>
                            <a:schemeClr val="tx1"/>
                          </a:solidFill>
                          <a:latin typeface="+mn-lt"/>
                          <a:ea typeface="+mn-ea"/>
                          <a:cs typeface="+mn-cs"/>
                        </a:rPr>
                        <a:t>&lt;body&gt;</a:t>
                      </a:r>
                    </a:p>
                    <a:p>
                      <a:r>
                        <a:rPr lang="en-US" altLang="zh-TW" sz="1800" b="0" i="0" u="none" strike="noStrike" kern="1200" baseline="0" dirty="0" smtClean="0">
                          <a:solidFill>
                            <a:schemeClr val="tx1"/>
                          </a:solidFill>
                          <a:latin typeface="+mn-lt"/>
                          <a:ea typeface="+mn-ea"/>
                          <a:cs typeface="+mn-cs"/>
                        </a:rPr>
                        <a:t>&lt;div </a:t>
                      </a:r>
                      <a:r>
                        <a:rPr lang="en-US" altLang="zh-TW" sz="1800" b="0" i="0" u="none" strike="noStrike" kern="1200" baseline="0" dirty="0" smtClean="0">
                          <a:solidFill>
                            <a:srgbClr val="FF0000"/>
                          </a:solidFill>
                          <a:latin typeface="+mn-lt"/>
                          <a:ea typeface="+mn-ea"/>
                          <a:cs typeface="+mn-cs"/>
                        </a:rPr>
                        <a:t>id="content"</a:t>
                      </a:r>
                      <a:r>
                        <a:rPr lang="en-US" altLang="zh-TW" sz="1800" b="0" i="0" u="none" strike="noStrike" kern="1200" baseline="0" dirty="0" smtClean="0">
                          <a:solidFill>
                            <a:schemeClr val="tx1"/>
                          </a:solidFill>
                          <a:latin typeface="+mn-lt"/>
                          <a:ea typeface="+mn-ea"/>
                          <a:cs typeface="+mn-cs"/>
                        </a:rPr>
                        <a:t>&gt;</a:t>
                      </a:r>
                    </a:p>
                    <a:p>
                      <a:r>
                        <a:rPr lang="en-US" altLang="zh-TW" sz="1800" b="0" i="0" u="none" strike="noStrike" kern="1200" baseline="0" dirty="0" smtClean="0">
                          <a:solidFill>
                            <a:schemeClr val="tx1"/>
                          </a:solidFill>
                          <a:latin typeface="+mn-lt"/>
                          <a:ea typeface="+mn-ea"/>
                          <a:cs typeface="+mn-cs"/>
                        </a:rPr>
                        <a:t>&lt;h1&gt;</a:t>
                      </a:r>
                      <a:r>
                        <a:rPr lang="zh-TW" altLang="en-US" sz="1800" b="0" i="0" u="none" strike="noStrike" kern="1200" baseline="0" dirty="0" smtClean="0">
                          <a:solidFill>
                            <a:schemeClr val="tx1"/>
                          </a:solidFill>
                          <a:latin typeface="+mn-lt"/>
                          <a:ea typeface="+mn-ea"/>
                          <a:cs typeface="+mn-cs"/>
                        </a:rPr>
                        <a:t>台南景點介紹</a:t>
                      </a:r>
                      <a:r>
                        <a:rPr lang="en-US" altLang="zh-TW" sz="1800" b="0" i="0" u="none" strike="noStrike" kern="1200" baseline="0" dirty="0" smtClean="0">
                          <a:solidFill>
                            <a:schemeClr val="tx1"/>
                          </a:solidFill>
                          <a:latin typeface="+mn-lt"/>
                          <a:ea typeface="+mn-ea"/>
                          <a:cs typeface="+mn-cs"/>
                        </a:rPr>
                        <a:t>&lt;/h1&gt;</a:t>
                      </a:r>
                    </a:p>
                    <a:p>
                      <a:r>
                        <a:rPr lang="en-US" altLang="zh-TW" sz="1800" b="0" i="0" u="none" strike="noStrike" kern="1200" baseline="0" dirty="0" smtClean="0">
                          <a:solidFill>
                            <a:schemeClr val="tx1"/>
                          </a:solidFill>
                          <a:latin typeface="+mn-lt"/>
                          <a:ea typeface="+mn-ea"/>
                          <a:cs typeface="+mn-cs"/>
                        </a:rPr>
                        <a:t>&lt;section&gt;</a:t>
                      </a:r>
                    </a:p>
                    <a:p>
                      <a:r>
                        <a:rPr lang="en-US" altLang="zh-TW" sz="1800" b="0" i="0" u="none" strike="noStrike" kern="1200" baseline="0" dirty="0" smtClean="0">
                          <a:solidFill>
                            <a:schemeClr val="tx1"/>
                          </a:solidFill>
                          <a:latin typeface="+mn-lt"/>
                          <a:ea typeface="+mn-ea"/>
                          <a:cs typeface="+mn-cs"/>
                        </a:rPr>
                        <a:t>&lt;h2&gt;</a:t>
                      </a:r>
                      <a:r>
                        <a:rPr lang="zh-TW" altLang="en-US" sz="1800" b="0" i="0" u="none" strike="noStrike" kern="1200" baseline="0" dirty="0" smtClean="0">
                          <a:solidFill>
                            <a:schemeClr val="tx1"/>
                          </a:solidFill>
                          <a:latin typeface="+mn-lt"/>
                          <a:ea typeface="+mn-ea"/>
                          <a:cs typeface="+mn-cs"/>
                        </a:rPr>
                        <a:t>四草綠色隧道</a:t>
                      </a:r>
                      <a:r>
                        <a:rPr lang="en-US" altLang="zh-TW" sz="1800" b="0" i="0" u="none" strike="noStrike" kern="1200" baseline="0" dirty="0" smtClean="0">
                          <a:solidFill>
                            <a:schemeClr val="tx1"/>
                          </a:solidFill>
                          <a:latin typeface="+mn-lt"/>
                          <a:ea typeface="+mn-ea"/>
                          <a:cs typeface="+mn-cs"/>
                        </a:rPr>
                        <a:t>&lt;/h2&gt;</a:t>
                      </a:r>
                    </a:p>
                    <a:p>
                      <a:r>
                        <a:rPr lang="en-US" altLang="zh-TW" sz="1800" b="0" i="0" u="none" strike="noStrike" kern="1200" baseline="0" dirty="0" smtClean="0">
                          <a:solidFill>
                            <a:schemeClr val="tx1"/>
                          </a:solidFill>
                          <a:latin typeface="+mn-lt"/>
                          <a:ea typeface="+mn-ea"/>
                          <a:cs typeface="+mn-cs"/>
                        </a:rPr>
                        <a:t>&lt;</a:t>
                      </a:r>
                      <a:r>
                        <a:rPr lang="en-US" altLang="zh-TW" sz="1800" b="0" i="0" u="none" strike="noStrike" kern="1200" baseline="0" dirty="0" err="1" smtClean="0">
                          <a:solidFill>
                            <a:schemeClr val="tx1"/>
                          </a:solidFill>
                          <a:latin typeface="+mn-lt"/>
                          <a:ea typeface="+mn-ea"/>
                          <a:cs typeface="+mn-cs"/>
                        </a:rPr>
                        <a:t>img</a:t>
                      </a:r>
                      <a:r>
                        <a:rPr lang="en-US" altLang="zh-TW" sz="1800" b="0" i="0" u="none" strike="noStrike" kern="1200" baseline="0" dirty="0" smtClean="0">
                          <a:solidFill>
                            <a:schemeClr val="tx1"/>
                          </a:solidFill>
                          <a:latin typeface="+mn-lt"/>
                          <a:ea typeface="+mn-ea"/>
                          <a:cs typeface="+mn-cs"/>
                        </a:rPr>
                        <a:t> </a:t>
                      </a:r>
                      <a:r>
                        <a:rPr lang="en-US" altLang="zh-TW" sz="1800" b="0" i="0" u="none" strike="noStrike" kern="1200" baseline="0" dirty="0" err="1" smtClean="0">
                          <a:solidFill>
                            <a:schemeClr val="tx1"/>
                          </a:solidFill>
                          <a:latin typeface="+mn-lt"/>
                          <a:ea typeface="+mn-ea"/>
                          <a:cs typeface="+mn-cs"/>
                        </a:rPr>
                        <a:t>src</a:t>
                      </a:r>
                      <a:r>
                        <a:rPr lang="en-US" altLang="zh-TW" sz="1800" b="0" i="0" u="none" strike="noStrike" kern="1200" baseline="0" dirty="0" smtClean="0">
                          <a:solidFill>
                            <a:schemeClr val="tx1"/>
                          </a:solidFill>
                          <a:latin typeface="+mn-lt"/>
                          <a:ea typeface="+mn-ea"/>
                          <a:cs typeface="+mn-cs"/>
                        </a:rPr>
                        <a:t>="</a:t>
                      </a:r>
                      <a:r>
                        <a:rPr lang="en-US" altLang="zh-TW" sz="1800" b="0" i="0" u="none" strike="noStrike" kern="1200" baseline="0" dirty="0" err="1" smtClean="0">
                          <a:solidFill>
                            <a:schemeClr val="tx1"/>
                          </a:solidFill>
                          <a:latin typeface="+mn-lt"/>
                          <a:ea typeface="+mn-ea"/>
                          <a:cs typeface="+mn-cs"/>
                        </a:rPr>
                        <a:t>img</a:t>
                      </a:r>
                      <a:r>
                        <a:rPr lang="en-US" altLang="zh-TW" sz="1800" b="0" i="0" u="none" strike="noStrike" kern="1200" baseline="0" dirty="0" smtClean="0">
                          <a:solidFill>
                            <a:schemeClr val="tx1"/>
                          </a:solidFill>
                          <a:latin typeface="+mn-lt"/>
                          <a:ea typeface="+mn-ea"/>
                          <a:cs typeface="+mn-cs"/>
                        </a:rPr>
                        <a:t>/1.jpg" height="200px"&gt;</a:t>
                      </a:r>
                    </a:p>
                    <a:p>
                      <a:r>
                        <a:rPr lang="en-US" altLang="zh-TW" sz="1800" b="0" i="0" u="none" strike="noStrike" kern="1200" baseline="0" dirty="0" smtClean="0">
                          <a:solidFill>
                            <a:schemeClr val="tx1"/>
                          </a:solidFill>
                          <a:latin typeface="+mn-lt"/>
                          <a:ea typeface="+mn-ea"/>
                          <a:cs typeface="+mn-cs"/>
                        </a:rPr>
                        <a:t>&lt;/section&gt;</a:t>
                      </a:r>
                    </a:p>
                    <a:p>
                      <a:r>
                        <a:rPr lang="en-US" altLang="zh-TW" sz="1800" b="0" i="0" u="none" strike="noStrike" kern="1200" baseline="0" dirty="0" smtClean="0">
                          <a:solidFill>
                            <a:schemeClr val="tx1"/>
                          </a:solidFill>
                          <a:latin typeface="+mn-lt"/>
                          <a:ea typeface="+mn-ea"/>
                          <a:cs typeface="+mn-cs"/>
                        </a:rPr>
                        <a:t>&lt;/div&gt;</a:t>
                      </a:r>
                    </a:p>
                    <a:p>
                      <a:r>
                        <a:rPr lang="en-US" altLang="zh-TW" sz="1800" b="0" i="0" u="none" strike="noStrike" kern="1200" baseline="0" dirty="0" smtClean="0">
                          <a:solidFill>
                            <a:schemeClr val="tx1"/>
                          </a:solidFill>
                          <a:latin typeface="+mn-lt"/>
                          <a:ea typeface="+mn-ea"/>
                          <a:cs typeface="+mn-cs"/>
                        </a:rPr>
                        <a:t>&lt;/body&gt;</a:t>
                      </a:r>
                    </a:p>
                    <a:p>
                      <a:r>
                        <a:rPr lang="en-US" altLang="zh-TW" sz="1800" b="0" i="0" u="none" strike="noStrike" kern="1200" baseline="0" dirty="0" smtClean="0">
                          <a:solidFill>
                            <a:schemeClr val="tx1"/>
                          </a:solidFill>
                          <a:latin typeface="+mn-lt"/>
                          <a:ea typeface="+mn-ea"/>
                          <a:cs typeface="+mn-cs"/>
                        </a:rPr>
                        <a:t>&lt;/html&gt;</a:t>
                      </a:r>
                      <a:endParaRPr lang="zh-TW" altLang="en-US" sz="18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9625811"/>
                  </a:ext>
                </a:extLst>
              </a:tr>
            </a:tbl>
          </a:graphicData>
        </a:graphic>
      </p:graphicFrame>
      <p:pic>
        <p:nvPicPr>
          <p:cNvPr id="4" name="圖片 3"/>
          <p:cNvPicPr>
            <a:picLocks noChangeAspect="1"/>
          </p:cNvPicPr>
          <p:nvPr/>
        </p:nvPicPr>
        <p:blipFill>
          <a:blip r:embed="rId2"/>
          <a:stretch>
            <a:fillRect/>
          </a:stretch>
        </p:blipFill>
        <p:spPr>
          <a:xfrm>
            <a:off x="755576" y="2060848"/>
            <a:ext cx="3689400" cy="3956500"/>
          </a:xfrm>
          <a:prstGeom prst="rect">
            <a:avLst/>
          </a:prstGeom>
        </p:spPr>
      </p:pic>
    </p:spTree>
    <p:extLst>
      <p:ext uri="{BB962C8B-B14F-4D97-AF65-F5344CB8AC3E}">
        <p14:creationId xmlns:p14="http://schemas.microsoft.com/office/powerpoint/2010/main" val="34742212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7403" y="192413"/>
            <a:ext cx="8329803" cy="1440160"/>
          </a:xfrm>
        </p:spPr>
        <p:txBody>
          <a:bodyPr>
            <a:normAutofit/>
          </a:bodyPr>
          <a:lstStyle/>
          <a:p>
            <a:r>
              <a:rPr lang="en-US" altLang="zh-TW" dirty="0"/>
              <a:t>2-4-2</a:t>
            </a:r>
            <a:r>
              <a:rPr lang="zh-TW" altLang="en-US" dirty="0"/>
              <a:t>　使用</a:t>
            </a:r>
            <a:r>
              <a:rPr lang="en-US" altLang="zh-TW" dirty="0"/>
              <a:t>CSS</a:t>
            </a:r>
            <a:r>
              <a:rPr lang="zh-TW" altLang="en-US" dirty="0"/>
              <a:t>美化網頁</a:t>
            </a:r>
            <a:br>
              <a:rPr lang="zh-TW" altLang="en-US" dirty="0"/>
            </a:br>
            <a:r>
              <a:rPr lang="zh-TW" altLang="en-US" sz="2700" b="0" dirty="0"/>
              <a:t>修改前</a:t>
            </a:r>
            <a:r>
              <a:rPr lang="en-US" altLang="zh-TW" sz="2700" b="0" dirty="0"/>
              <a:t>ch2\ch2-4-2-a.html</a:t>
            </a:r>
            <a:r>
              <a:rPr lang="zh-TW" altLang="en-US" sz="2700" b="0" dirty="0"/>
              <a:t>與修改後</a:t>
            </a:r>
            <a:r>
              <a:rPr lang="en-US" altLang="zh-TW" sz="2700" b="0" dirty="0"/>
              <a:t>ch2\ch2-4-2-b.html</a:t>
            </a:r>
            <a:endParaRPr lang="zh-TW" altLang="en-US" sz="600"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48</a:t>
            </a:fld>
            <a:endParaRPr lang="zh-TW" altLang="en-US"/>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802" y="1772816"/>
            <a:ext cx="8064983" cy="4129078"/>
          </a:xfrm>
          <a:prstGeom prst="rect">
            <a:avLst/>
          </a:prstGeom>
        </p:spPr>
      </p:pic>
    </p:spTree>
    <p:extLst>
      <p:ext uri="{BB962C8B-B14F-4D97-AF65-F5344CB8AC3E}">
        <p14:creationId xmlns:p14="http://schemas.microsoft.com/office/powerpoint/2010/main" val="323878858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6997" y="133666"/>
            <a:ext cx="8329803" cy="1440160"/>
          </a:xfrm>
        </p:spPr>
        <p:txBody>
          <a:bodyPr>
            <a:normAutofit/>
          </a:bodyPr>
          <a:lstStyle/>
          <a:p>
            <a:r>
              <a:rPr lang="en-US" altLang="zh-TW" dirty="0"/>
              <a:t>2-4-2</a:t>
            </a:r>
            <a:r>
              <a:rPr lang="zh-TW" altLang="en-US" dirty="0"/>
              <a:t>　使用</a:t>
            </a:r>
            <a:r>
              <a:rPr lang="en-US" altLang="zh-TW" dirty="0"/>
              <a:t>CSS</a:t>
            </a:r>
            <a:r>
              <a:rPr lang="zh-TW" altLang="en-US" dirty="0"/>
              <a:t>美化網頁</a:t>
            </a:r>
            <a:br>
              <a:rPr lang="zh-TW" altLang="en-US" dirty="0"/>
            </a:br>
            <a:r>
              <a:rPr lang="zh-TW" altLang="en-US" sz="2700" b="0" dirty="0"/>
              <a:t>修改前</a:t>
            </a:r>
            <a:r>
              <a:rPr lang="en-US" altLang="zh-TW" sz="2700" b="0" dirty="0"/>
              <a:t>ch2\ch2-4-2-a.html</a:t>
            </a:r>
            <a:r>
              <a:rPr lang="zh-TW" altLang="en-US" sz="2700" b="0" dirty="0"/>
              <a:t>與修改後</a:t>
            </a:r>
            <a:r>
              <a:rPr lang="en-US" altLang="zh-TW" sz="2700" b="0" dirty="0"/>
              <a:t>ch2\ch2-4-2-b.html</a:t>
            </a:r>
            <a:endParaRPr lang="zh-TW" altLang="en-US" sz="600" dirty="0"/>
          </a:p>
        </p:txBody>
      </p:sp>
      <p:sp>
        <p:nvSpPr>
          <p:cNvPr id="3" name="內容版面配置區 2"/>
          <p:cNvSpPr>
            <a:spLocks noGrp="1"/>
          </p:cNvSpPr>
          <p:nvPr>
            <p:ph idx="1"/>
          </p:nvPr>
        </p:nvSpPr>
        <p:spPr>
          <a:xfrm>
            <a:off x="479512" y="1662999"/>
            <a:ext cx="8085584" cy="4133448"/>
          </a:xfrm>
        </p:spPr>
        <p:txBody>
          <a:bodyPr>
            <a:normAutofit/>
          </a:bodyPr>
          <a:lstStyle/>
          <a:p>
            <a:endParaRPr lang="zh-TW" altLang="en-US" sz="2400" dirty="0"/>
          </a:p>
          <a:p>
            <a:endParaRPr lang="zh-TW" altLang="en-US" sz="2400"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49</a:t>
            </a:fld>
            <a:endParaRPr lang="zh-TW" altLang="en-US"/>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1360019"/>
            <a:ext cx="6667307" cy="5519482"/>
          </a:xfrm>
          <a:prstGeom prst="rect">
            <a:avLst/>
          </a:prstGeom>
        </p:spPr>
      </p:pic>
    </p:spTree>
    <p:extLst>
      <p:ext uri="{BB962C8B-B14F-4D97-AF65-F5344CB8AC3E}">
        <p14:creationId xmlns:p14="http://schemas.microsoft.com/office/powerpoint/2010/main" val="319561754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39552" y="342834"/>
            <a:ext cx="8229600" cy="990600"/>
          </a:xfrm>
        </p:spPr>
        <p:txBody>
          <a:bodyPr>
            <a:normAutofit fontScale="90000"/>
          </a:bodyPr>
          <a:lstStyle/>
          <a:p>
            <a:r>
              <a:rPr lang="en-US" altLang="zh-TW" dirty="0"/>
              <a:t>2-1-1</a:t>
            </a:r>
            <a:r>
              <a:rPr lang="zh-TW" altLang="en-US" dirty="0"/>
              <a:t>　區塊元素（</a:t>
            </a:r>
            <a:r>
              <a:rPr lang="en-US" altLang="zh-TW" dirty="0"/>
              <a:t>block</a:t>
            </a:r>
            <a:r>
              <a:rPr lang="zh-TW" altLang="en-US" dirty="0" smtClean="0"/>
              <a:t>）</a:t>
            </a:r>
            <a:r>
              <a:rPr lang="en-US" altLang="zh-TW" dirty="0" smtClean="0"/>
              <a:t/>
            </a:r>
            <a:br>
              <a:rPr lang="en-US" altLang="zh-TW" dirty="0" smtClean="0"/>
            </a:br>
            <a:r>
              <a:rPr lang="en-US" altLang="zh-TW" b="0" dirty="0"/>
              <a:t>ch2\ch2-1-1.html</a:t>
            </a:r>
            <a:endParaRPr lang="zh-TW" altLang="en-US" dirty="0"/>
          </a:p>
        </p:txBody>
      </p:sp>
      <p:sp>
        <p:nvSpPr>
          <p:cNvPr id="3" name="內容版面配置區 2"/>
          <p:cNvSpPr>
            <a:spLocks noGrp="1"/>
          </p:cNvSpPr>
          <p:nvPr>
            <p:ph idx="1"/>
          </p:nvPr>
        </p:nvSpPr>
        <p:spPr>
          <a:xfrm>
            <a:off x="373223" y="1328795"/>
            <a:ext cx="8229600" cy="4876800"/>
          </a:xfrm>
        </p:spPr>
        <p:txBody>
          <a:bodyPr>
            <a:normAutofit/>
          </a:bodyPr>
          <a:lstStyle/>
          <a:p>
            <a:endParaRPr lang="zh-TW" altLang="en-US" sz="2800"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5</a:t>
            </a:fld>
            <a:endParaRPr lang="zh-TW" altLang="en-US"/>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1988840"/>
            <a:ext cx="6069432" cy="3307810"/>
          </a:xfrm>
          <a:prstGeom prst="rect">
            <a:avLst/>
          </a:prstGeom>
        </p:spPr>
      </p:pic>
    </p:spTree>
    <p:extLst>
      <p:ext uri="{BB962C8B-B14F-4D97-AF65-F5344CB8AC3E}">
        <p14:creationId xmlns:p14="http://schemas.microsoft.com/office/powerpoint/2010/main" val="31080265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7403" y="332655"/>
            <a:ext cx="8329803" cy="1299917"/>
          </a:xfrm>
        </p:spPr>
        <p:txBody>
          <a:bodyPr>
            <a:normAutofit/>
          </a:bodyPr>
          <a:lstStyle/>
          <a:p>
            <a:r>
              <a:rPr lang="en-US" altLang="zh-TW" dirty="0"/>
              <a:t>2-4-2</a:t>
            </a:r>
            <a:r>
              <a:rPr lang="zh-TW" altLang="en-US" dirty="0"/>
              <a:t>　使用</a:t>
            </a:r>
            <a:r>
              <a:rPr lang="en-US" altLang="zh-TW" dirty="0"/>
              <a:t>CSS</a:t>
            </a:r>
            <a:r>
              <a:rPr lang="zh-TW" altLang="en-US" dirty="0"/>
              <a:t>美化網頁</a:t>
            </a:r>
            <a:br>
              <a:rPr lang="zh-TW" altLang="en-US" dirty="0"/>
            </a:br>
            <a:r>
              <a:rPr lang="zh-TW" altLang="en-US" sz="2700" b="0" dirty="0"/>
              <a:t>修改前</a:t>
            </a:r>
            <a:r>
              <a:rPr lang="en-US" altLang="zh-TW" sz="2700" b="0" dirty="0"/>
              <a:t>ch2\ch2-4-2-a.html</a:t>
            </a:r>
            <a:r>
              <a:rPr lang="zh-TW" altLang="en-US" sz="2700" b="0" dirty="0"/>
              <a:t>與修改後</a:t>
            </a:r>
            <a:r>
              <a:rPr lang="en-US" altLang="zh-TW" sz="2700" b="0" dirty="0"/>
              <a:t>ch2\ch2-4-2-b.html</a:t>
            </a:r>
            <a:endParaRPr lang="zh-TW" altLang="en-US" sz="600" dirty="0"/>
          </a:p>
        </p:txBody>
      </p:sp>
      <p:sp>
        <p:nvSpPr>
          <p:cNvPr id="3" name="內容版面配置區 2"/>
          <p:cNvSpPr>
            <a:spLocks noGrp="1"/>
          </p:cNvSpPr>
          <p:nvPr>
            <p:ph idx="1"/>
          </p:nvPr>
        </p:nvSpPr>
        <p:spPr>
          <a:xfrm>
            <a:off x="479512" y="1662999"/>
            <a:ext cx="8085584" cy="4133448"/>
          </a:xfrm>
        </p:spPr>
        <p:txBody>
          <a:bodyPr>
            <a:normAutofit/>
          </a:bodyPr>
          <a:lstStyle/>
          <a:p>
            <a:pPr marL="0" indent="0">
              <a:buNone/>
            </a:pPr>
            <a:endParaRPr lang="zh-TW" altLang="en-US" sz="2400" dirty="0"/>
          </a:p>
          <a:p>
            <a:endParaRPr lang="zh-TW" altLang="en-US" sz="2400"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50</a:t>
            </a:fld>
            <a:endParaRPr lang="zh-TW" altLang="en-US"/>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691" y="1556792"/>
            <a:ext cx="8062257" cy="5022947"/>
          </a:xfrm>
          <a:prstGeom prst="rect">
            <a:avLst/>
          </a:prstGeom>
        </p:spPr>
      </p:pic>
    </p:spTree>
    <p:extLst>
      <p:ext uri="{BB962C8B-B14F-4D97-AF65-F5344CB8AC3E}">
        <p14:creationId xmlns:p14="http://schemas.microsoft.com/office/powerpoint/2010/main" val="13144300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23528" y="332656"/>
            <a:ext cx="8329803" cy="1440160"/>
          </a:xfrm>
        </p:spPr>
        <p:txBody>
          <a:bodyPr>
            <a:normAutofit/>
          </a:bodyPr>
          <a:lstStyle/>
          <a:p>
            <a:r>
              <a:rPr lang="en-US" altLang="zh-TW" dirty="0"/>
              <a:t>2-4-2</a:t>
            </a:r>
            <a:r>
              <a:rPr lang="zh-TW" altLang="en-US" dirty="0"/>
              <a:t>　使用</a:t>
            </a:r>
            <a:r>
              <a:rPr lang="en-US" altLang="zh-TW" dirty="0"/>
              <a:t>CSS</a:t>
            </a:r>
            <a:r>
              <a:rPr lang="zh-TW" altLang="en-US" dirty="0"/>
              <a:t>美化網頁</a:t>
            </a:r>
            <a:br>
              <a:rPr lang="zh-TW" altLang="en-US" dirty="0"/>
            </a:br>
            <a:r>
              <a:rPr lang="zh-TW" altLang="en-US" sz="2700" b="0" dirty="0"/>
              <a:t>修改前</a:t>
            </a:r>
            <a:r>
              <a:rPr lang="en-US" altLang="zh-TW" sz="2700" b="0" dirty="0"/>
              <a:t>ch2\ch2-4-2-a.html</a:t>
            </a:r>
            <a:r>
              <a:rPr lang="zh-TW" altLang="en-US" sz="2700" b="0" dirty="0"/>
              <a:t>與修改後</a:t>
            </a:r>
            <a:r>
              <a:rPr lang="en-US" altLang="zh-TW" sz="2700" b="0" dirty="0"/>
              <a:t>ch2\ch2-4-2-b.html</a:t>
            </a:r>
            <a:endParaRPr lang="zh-TW" altLang="en-US" sz="600"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544" y="1916832"/>
            <a:ext cx="8085138" cy="3305245"/>
          </a:xfrm>
        </p:spPr>
      </p:pic>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51</a:t>
            </a:fld>
            <a:endParaRPr lang="zh-TW" altLang="en-US"/>
          </a:p>
        </p:txBody>
      </p:sp>
    </p:spTree>
    <p:extLst>
      <p:ext uri="{BB962C8B-B14F-4D97-AF65-F5344CB8AC3E}">
        <p14:creationId xmlns:p14="http://schemas.microsoft.com/office/powerpoint/2010/main" val="412446357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7403" y="332655"/>
            <a:ext cx="8329803" cy="1299917"/>
          </a:xfrm>
        </p:spPr>
        <p:txBody>
          <a:bodyPr>
            <a:normAutofit/>
          </a:bodyPr>
          <a:lstStyle/>
          <a:p>
            <a:r>
              <a:rPr lang="en-US" altLang="zh-TW" dirty="0"/>
              <a:t>2-4-2</a:t>
            </a:r>
            <a:r>
              <a:rPr lang="zh-TW" altLang="en-US" dirty="0"/>
              <a:t>　使用</a:t>
            </a:r>
            <a:r>
              <a:rPr lang="en-US" altLang="zh-TW" dirty="0"/>
              <a:t>CSS</a:t>
            </a:r>
            <a:r>
              <a:rPr lang="zh-TW" altLang="en-US" dirty="0"/>
              <a:t>美化網頁</a:t>
            </a:r>
            <a:br>
              <a:rPr lang="zh-TW" altLang="en-US" dirty="0"/>
            </a:br>
            <a:r>
              <a:rPr lang="zh-TW" altLang="en-US" sz="2700" b="0" dirty="0"/>
              <a:t>修改前</a:t>
            </a:r>
            <a:r>
              <a:rPr lang="en-US" altLang="zh-TW" sz="2700" b="0" dirty="0"/>
              <a:t>ch2\ch2-4-2-a.html</a:t>
            </a:r>
            <a:r>
              <a:rPr lang="zh-TW" altLang="en-US" sz="2700" b="0" dirty="0"/>
              <a:t>與修改後</a:t>
            </a:r>
            <a:r>
              <a:rPr lang="en-US" altLang="zh-TW" sz="2700" b="0" dirty="0"/>
              <a:t>ch2\ch2-4-2-b.html</a:t>
            </a:r>
            <a:endParaRPr lang="zh-TW" altLang="en-US" sz="600"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403" y="1632573"/>
            <a:ext cx="8085138" cy="3554745"/>
          </a:xfrm>
        </p:spPr>
      </p:pic>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52</a:t>
            </a:fld>
            <a:endParaRPr lang="zh-TW" altLang="en-US"/>
          </a:p>
        </p:txBody>
      </p:sp>
    </p:spTree>
    <p:extLst>
      <p:ext uri="{BB962C8B-B14F-4D97-AF65-F5344CB8AC3E}">
        <p14:creationId xmlns:p14="http://schemas.microsoft.com/office/powerpoint/2010/main" val="26841049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7403" y="192413"/>
            <a:ext cx="8329803" cy="1440160"/>
          </a:xfrm>
        </p:spPr>
        <p:txBody>
          <a:bodyPr>
            <a:normAutofit/>
          </a:bodyPr>
          <a:lstStyle/>
          <a:p>
            <a:r>
              <a:rPr lang="en-US" altLang="zh-TW" dirty="0"/>
              <a:t>2-4-2</a:t>
            </a:r>
            <a:r>
              <a:rPr lang="zh-TW" altLang="en-US" dirty="0"/>
              <a:t>　使用</a:t>
            </a:r>
            <a:r>
              <a:rPr lang="en-US" altLang="zh-TW" dirty="0"/>
              <a:t>CSS</a:t>
            </a:r>
            <a:r>
              <a:rPr lang="zh-TW" altLang="en-US" dirty="0"/>
              <a:t>美化網頁</a:t>
            </a:r>
            <a:br>
              <a:rPr lang="zh-TW" altLang="en-US" dirty="0"/>
            </a:br>
            <a:r>
              <a:rPr lang="zh-TW" altLang="en-US" sz="2700" b="0" dirty="0"/>
              <a:t>修改前</a:t>
            </a:r>
            <a:r>
              <a:rPr lang="en-US" altLang="zh-TW" sz="2700" b="0" dirty="0"/>
              <a:t>ch2\ch2-4-2-a.html</a:t>
            </a:r>
            <a:r>
              <a:rPr lang="zh-TW" altLang="en-US" sz="2700" b="0" dirty="0"/>
              <a:t>與修改後</a:t>
            </a:r>
            <a:r>
              <a:rPr lang="en-US" altLang="zh-TW" sz="2700" b="0" dirty="0"/>
              <a:t>ch2\ch2-4-2-b.html</a:t>
            </a:r>
            <a:endParaRPr lang="zh-TW" altLang="en-US" sz="600"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0966" y="1412776"/>
            <a:ext cx="7942676" cy="4840069"/>
          </a:xfrm>
        </p:spPr>
      </p:pic>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53</a:t>
            </a:fld>
            <a:endParaRPr lang="zh-TW" altLang="en-US"/>
          </a:p>
        </p:txBody>
      </p:sp>
    </p:spTree>
    <p:extLst>
      <p:ext uri="{BB962C8B-B14F-4D97-AF65-F5344CB8AC3E}">
        <p14:creationId xmlns:p14="http://schemas.microsoft.com/office/powerpoint/2010/main" val="152801187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7403" y="332655"/>
            <a:ext cx="8329803" cy="1299917"/>
          </a:xfrm>
        </p:spPr>
        <p:txBody>
          <a:bodyPr>
            <a:normAutofit/>
          </a:bodyPr>
          <a:lstStyle/>
          <a:p>
            <a:r>
              <a:rPr lang="en-US" altLang="zh-TW" dirty="0"/>
              <a:t>2-4-2</a:t>
            </a:r>
            <a:r>
              <a:rPr lang="zh-TW" altLang="en-US" dirty="0"/>
              <a:t>　使用</a:t>
            </a:r>
            <a:r>
              <a:rPr lang="en-US" altLang="zh-TW" dirty="0"/>
              <a:t>CSS</a:t>
            </a:r>
            <a:r>
              <a:rPr lang="zh-TW" altLang="en-US" dirty="0"/>
              <a:t>美化網頁</a:t>
            </a:r>
            <a:br>
              <a:rPr lang="zh-TW" altLang="en-US" dirty="0"/>
            </a:br>
            <a:r>
              <a:rPr lang="zh-TW" altLang="en-US" sz="2700" b="0" dirty="0"/>
              <a:t>修改前</a:t>
            </a:r>
            <a:r>
              <a:rPr lang="en-US" altLang="zh-TW" sz="2700" b="0" dirty="0"/>
              <a:t>ch2\ch2-4-2-a.html</a:t>
            </a:r>
            <a:r>
              <a:rPr lang="zh-TW" altLang="en-US" sz="2700" b="0" dirty="0"/>
              <a:t>與修改後</a:t>
            </a:r>
            <a:r>
              <a:rPr lang="en-US" altLang="zh-TW" sz="2700" b="0" dirty="0"/>
              <a:t>ch2\ch2-4-2-b.html</a:t>
            </a:r>
            <a:endParaRPr lang="zh-TW" altLang="en-US" sz="600"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7584" y="1628800"/>
            <a:ext cx="7447338" cy="4709233"/>
          </a:xfrm>
        </p:spPr>
      </p:pic>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54</a:t>
            </a:fld>
            <a:endParaRPr lang="zh-TW" altLang="en-US"/>
          </a:p>
        </p:txBody>
      </p:sp>
    </p:spTree>
    <p:extLst>
      <p:ext uri="{BB962C8B-B14F-4D97-AF65-F5344CB8AC3E}">
        <p14:creationId xmlns:p14="http://schemas.microsoft.com/office/powerpoint/2010/main" val="21044567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7403" y="192413"/>
            <a:ext cx="8329803" cy="1440160"/>
          </a:xfrm>
        </p:spPr>
        <p:txBody>
          <a:bodyPr>
            <a:normAutofit/>
          </a:bodyPr>
          <a:lstStyle/>
          <a:p>
            <a:r>
              <a:rPr lang="en-US" altLang="zh-TW" dirty="0"/>
              <a:t>2-4-2</a:t>
            </a:r>
            <a:r>
              <a:rPr lang="zh-TW" altLang="en-US" dirty="0"/>
              <a:t>　使用</a:t>
            </a:r>
            <a:r>
              <a:rPr lang="en-US" altLang="zh-TW" dirty="0"/>
              <a:t>CSS</a:t>
            </a:r>
            <a:r>
              <a:rPr lang="zh-TW" altLang="en-US" dirty="0"/>
              <a:t>美化網頁</a:t>
            </a:r>
            <a:br>
              <a:rPr lang="zh-TW" altLang="en-US" dirty="0"/>
            </a:br>
            <a:r>
              <a:rPr lang="zh-TW" altLang="en-US" sz="2700" b="0" dirty="0"/>
              <a:t>修改前</a:t>
            </a:r>
            <a:r>
              <a:rPr lang="en-US" altLang="zh-TW" sz="2700" b="0" dirty="0"/>
              <a:t>ch2\ch2-4-2-a.html</a:t>
            </a:r>
            <a:r>
              <a:rPr lang="zh-TW" altLang="en-US" sz="2700" b="0" dirty="0"/>
              <a:t>與修改後</a:t>
            </a:r>
            <a:r>
              <a:rPr lang="en-US" altLang="zh-TW" sz="2700" b="0" dirty="0"/>
              <a:t>ch2\ch2-4-2-b.html</a:t>
            </a:r>
            <a:endParaRPr lang="zh-TW" altLang="en-US" sz="600"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55</a:t>
            </a:fld>
            <a:endParaRPr lang="zh-TW" altLang="en-US"/>
          </a:p>
        </p:txBody>
      </p:sp>
      <p:graphicFrame>
        <p:nvGraphicFramePr>
          <p:cNvPr id="6" name="表格 5"/>
          <p:cNvGraphicFramePr>
            <a:graphicFrameLocks noGrp="1"/>
          </p:cNvGraphicFramePr>
          <p:nvPr>
            <p:extLst>
              <p:ext uri="{D42A27DB-BD31-4B8C-83A1-F6EECF244321}">
                <p14:modId xmlns:p14="http://schemas.microsoft.com/office/powerpoint/2010/main" val="1943389121"/>
              </p:ext>
            </p:extLst>
          </p:nvPr>
        </p:nvGraphicFramePr>
        <p:xfrm>
          <a:off x="179512" y="1484784"/>
          <a:ext cx="4320480" cy="5029200"/>
        </p:xfrm>
        <a:graphic>
          <a:graphicData uri="http://schemas.openxmlformats.org/drawingml/2006/table">
            <a:tbl>
              <a:tblPr firstRow="1" bandRow="1">
                <a:tableStyleId>{9D7B26C5-4107-4FEC-AEDC-1716B250A1EF}</a:tableStyleId>
              </a:tblPr>
              <a:tblGrid>
                <a:gridCol w="4320480">
                  <a:extLst>
                    <a:ext uri="{9D8B030D-6E8A-4147-A177-3AD203B41FA5}">
                      <a16:colId xmlns:a16="http://schemas.microsoft.com/office/drawing/2014/main" val="2567928064"/>
                    </a:ext>
                  </a:extLst>
                </a:gridCol>
              </a:tblGrid>
              <a:tr h="3245634">
                <a:tc>
                  <a:txBody>
                    <a:bodyPr/>
                    <a:lstStyle/>
                    <a:p>
                      <a:r>
                        <a:rPr lang="en-US" altLang="zh-TW" sz="1800" b="0" i="0" u="none" strike="noStrike" kern="1200" baseline="0" dirty="0" smtClean="0">
                          <a:solidFill>
                            <a:schemeClr val="tx1"/>
                          </a:solidFill>
                          <a:latin typeface="+mn-lt"/>
                          <a:ea typeface="+mn-ea"/>
                          <a:cs typeface="+mn-cs"/>
                        </a:rPr>
                        <a:t>&lt;!DOCTYPE html&gt;</a:t>
                      </a:r>
                    </a:p>
                    <a:p>
                      <a:r>
                        <a:rPr lang="en-US" altLang="zh-TW" sz="1800" b="0" i="0" u="none" strike="noStrike" kern="1200" baseline="0" dirty="0" smtClean="0">
                          <a:solidFill>
                            <a:schemeClr val="tx1"/>
                          </a:solidFill>
                          <a:latin typeface="+mn-lt"/>
                          <a:ea typeface="+mn-ea"/>
                          <a:cs typeface="+mn-cs"/>
                        </a:rPr>
                        <a:t>&lt;html </a:t>
                      </a:r>
                      <a:r>
                        <a:rPr lang="en-US" altLang="zh-TW" sz="1800" b="0" i="0" u="none" strike="noStrike" kern="1200" baseline="0" dirty="0" err="1" smtClean="0">
                          <a:solidFill>
                            <a:schemeClr val="tx1"/>
                          </a:solidFill>
                          <a:latin typeface="+mn-lt"/>
                          <a:ea typeface="+mn-ea"/>
                          <a:cs typeface="+mn-cs"/>
                        </a:rPr>
                        <a:t>lang</a:t>
                      </a:r>
                      <a:r>
                        <a:rPr lang="en-US" altLang="zh-TW" sz="1800" b="0" i="0" u="none" strike="noStrike" kern="1200" baseline="0" dirty="0" smtClean="0">
                          <a:solidFill>
                            <a:schemeClr val="tx1"/>
                          </a:solidFill>
                          <a:latin typeface="+mn-lt"/>
                          <a:ea typeface="+mn-ea"/>
                          <a:cs typeface="+mn-cs"/>
                        </a:rPr>
                        <a:t>="</a:t>
                      </a:r>
                      <a:r>
                        <a:rPr lang="en-US" altLang="zh-TW" sz="1800" b="0" i="0" u="none" strike="noStrike" kern="1200" baseline="0" dirty="0" err="1" smtClean="0">
                          <a:solidFill>
                            <a:schemeClr val="tx1"/>
                          </a:solidFill>
                          <a:latin typeface="+mn-lt"/>
                          <a:ea typeface="+mn-ea"/>
                          <a:cs typeface="+mn-cs"/>
                        </a:rPr>
                        <a:t>zh</a:t>
                      </a:r>
                      <a:r>
                        <a:rPr lang="en-US" altLang="zh-TW" sz="1800" b="0" i="0" u="none" strike="noStrike" kern="1200" baseline="0" dirty="0" smtClean="0">
                          <a:solidFill>
                            <a:schemeClr val="tx1"/>
                          </a:solidFill>
                          <a:latin typeface="+mn-lt"/>
                          <a:ea typeface="+mn-ea"/>
                          <a:cs typeface="+mn-cs"/>
                        </a:rPr>
                        <a:t>-TW"&gt;</a:t>
                      </a:r>
                    </a:p>
                    <a:p>
                      <a:r>
                        <a:rPr lang="en-US" altLang="zh-TW" sz="1800" b="0" i="0" u="none" strike="noStrike" kern="1200" baseline="0" dirty="0" smtClean="0">
                          <a:solidFill>
                            <a:schemeClr val="tx1"/>
                          </a:solidFill>
                          <a:latin typeface="+mn-lt"/>
                          <a:ea typeface="+mn-ea"/>
                          <a:cs typeface="+mn-cs"/>
                        </a:rPr>
                        <a:t>&lt;head&gt;</a:t>
                      </a:r>
                    </a:p>
                    <a:p>
                      <a:r>
                        <a:rPr lang="en-US" altLang="zh-TW" sz="1800" b="0" i="0" u="none" strike="noStrike" kern="1200" baseline="0" dirty="0" smtClean="0">
                          <a:solidFill>
                            <a:schemeClr val="tx1"/>
                          </a:solidFill>
                          <a:latin typeface="+mn-lt"/>
                          <a:ea typeface="+mn-ea"/>
                          <a:cs typeface="+mn-cs"/>
                        </a:rPr>
                        <a:t>&lt;title&gt;</a:t>
                      </a:r>
                      <a:r>
                        <a:rPr lang="zh-TW" altLang="en-US" sz="1800" b="0" i="0" u="none" strike="noStrike" kern="1200" baseline="0" dirty="0" smtClean="0">
                          <a:solidFill>
                            <a:schemeClr val="tx1"/>
                          </a:solidFill>
                          <a:latin typeface="+mn-lt"/>
                          <a:ea typeface="+mn-ea"/>
                          <a:cs typeface="+mn-cs"/>
                        </a:rPr>
                        <a:t>台南景點介紹</a:t>
                      </a:r>
                      <a:r>
                        <a:rPr lang="en-US" altLang="zh-TW" sz="1800" b="0" i="0" u="none" strike="noStrike" kern="1200" baseline="0" dirty="0" smtClean="0">
                          <a:solidFill>
                            <a:schemeClr val="tx1"/>
                          </a:solidFill>
                          <a:latin typeface="+mn-lt"/>
                          <a:ea typeface="+mn-ea"/>
                          <a:cs typeface="+mn-cs"/>
                        </a:rPr>
                        <a:t>&lt;/title&gt;</a:t>
                      </a:r>
                    </a:p>
                    <a:p>
                      <a:r>
                        <a:rPr lang="en-US" altLang="zh-TW" sz="1800" b="0" i="0" u="none" strike="noStrike" kern="1200" baseline="0" dirty="0" smtClean="0">
                          <a:solidFill>
                            <a:schemeClr val="tx1"/>
                          </a:solidFill>
                          <a:latin typeface="+mn-lt"/>
                          <a:ea typeface="+mn-ea"/>
                          <a:cs typeface="+mn-cs"/>
                        </a:rPr>
                        <a:t>&lt;meta charset="utf-8"&gt;</a:t>
                      </a:r>
                    </a:p>
                    <a:p>
                      <a:r>
                        <a:rPr lang="en-US" altLang="zh-TW" sz="1800" b="0" i="0" u="none" strike="noStrike" kern="1200" baseline="0" dirty="0" smtClean="0">
                          <a:solidFill>
                            <a:schemeClr val="tx1"/>
                          </a:solidFill>
                          <a:latin typeface="+mn-lt"/>
                          <a:ea typeface="+mn-ea"/>
                          <a:cs typeface="+mn-cs"/>
                        </a:rPr>
                        <a:t>&lt;meta name="description" content="</a:t>
                      </a:r>
                      <a:r>
                        <a:rPr lang="zh-TW" altLang="en-US" sz="1800" b="0" i="0" u="none" strike="noStrike" kern="1200" baseline="0" dirty="0" smtClean="0">
                          <a:solidFill>
                            <a:schemeClr val="tx1"/>
                          </a:solidFill>
                          <a:latin typeface="+mn-lt"/>
                          <a:ea typeface="+mn-ea"/>
                          <a:cs typeface="+mn-cs"/>
                        </a:rPr>
                        <a:t>台南景點</a:t>
                      </a:r>
                      <a:r>
                        <a:rPr lang="en-US" altLang="zh-TW" sz="1800" b="0" i="0" u="none" strike="noStrike" kern="1200" baseline="0" dirty="0" smtClean="0">
                          <a:solidFill>
                            <a:schemeClr val="tx1"/>
                          </a:solidFill>
                          <a:latin typeface="+mn-lt"/>
                          <a:ea typeface="+mn-ea"/>
                          <a:cs typeface="+mn-cs"/>
                        </a:rPr>
                        <a:t>"&gt;</a:t>
                      </a:r>
                    </a:p>
                    <a:p>
                      <a:r>
                        <a:rPr lang="en-US" altLang="zh-TW" sz="1800" b="0" i="0" u="none" strike="noStrike" kern="1200" baseline="0" dirty="0" smtClean="0">
                          <a:solidFill>
                            <a:schemeClr val="tx1"/>
                          </a:solidFill>
                          <a:latin typeface="+mn-lt"/>
                          <a:ea typeface="+mn-ea"/>
                          <a:cs typeface="+mn-cs"/>
                        </a:rPr>
                        <a:t>&lt;meta name="keywords" content="</a:t>
                      </a:r>
                      <a:r>
                        <a:rPr lang="zh-TW" altLang="en-US" sz="1800" b="0" i="0" u="none" strike="noStrike" kern="1200" baseline="0" dirty="0" smtClean="0">
                          <a:solidFill>
                            <a:schemeClr val="tx1"/>
                          </a:solidFill>
                          <a:latin typeface="+mn-lt"/>
                          <a:ea typeface="+mn-ea"/>
                          <a:cs typeface="+mn-cs"/>
                        </a:rPr>
                        <a:t>台南</a:t>
                      </a:r>
                      <a:r>
                        <a:rPr lang="en-US" altLang="zh-TW" sz="1800" b="0" i="0" u="none" strike="noStrike" kern="1200" baseline="0" dirty="0" smtClean="0">
                          <a:solidFill>
                            <a:schemeClr val="tx1"/>
                          </a:solidFill>
                          <a:latin typeface="+mn-lt"/>
                          <a:ea typeface="+mn-ea"/>
                          <a:cs typeface="+mn-cs"/>
                        </a:rPr>
                        <a:t>,</a:t>
                      </a:r>
                      <a:r>
                        <a:rPr lang="zh-TW" altLang="en-US" sz="1800" b="0" i="0" u="none" strike="noStrike" kern="1200" baseline="0" dirty="0" smtClean="0">
                          <a:solidFill>
                            <a:schemeClr val="tx1"/>
                          </a:solidFill>
                          <a:latin typeface="+mn-lt"/>
                          <a:ea typeface="+mn-ea"/>
                          <a:cs typeface="+mn-cs"/>
                        </a:rPr>
                        <a:t>四草綠色隧道</a:t>
                      </a:r>
                      <a:r>
                        <a:rPr lang="en-US" altLang="zh-TW" sz="1800" b="0" i="0" u="none" strike="noStrike" kern="1200" baseline="0" dirty="0" smtClean="0">
                          <a:solidFill>
                            <a:schemeClr val="tx1"/>
                          </a:solidFill>
                          <a:latin typeface="+mn-lt"/>
                          <a:ea typeface="+mn-ea"/>
                          <a:cs typeface="+mn-cs"/>
                        </a:rPr>
                        <a:t>,</a:t>
                      </a:r>
                      <a:r>
                        <a:rPr lang="zh-TW" altLang="en-US" sz="1800" b="0" i="0" u="none" strike="noStrike" kern="1200" baseline="0" dirty="0" smtClean="0">
                          <a:solidFill>
                            <a:schemeClr val="tx1"/>
                          </a:solidFill>
                          <a:latin typeface="+mn-lt"/>
                          <a:ea typeface="+mn-ea"/>
                          <a:cs typeface="+mn-cs"/>
                        </a:rPr>
                        <a:t>井仔腳瓦盤鹽田</a:t>
                      </a:r>
                      <a:r>
                        <a:rPr lang="en-US" altLang="zh-TW" sz="1800" b="0" i="0" u="none" strike="noStrike" kern="1200" baseline="0" dirty="0" smtClean="0">
                          <a:solidFill>
                            <a:schemeClr val="tx1"/>
                          </a:solidFill>
                          <a:latin typeface="+mn-lt"/>
                          <a:ea typeface="+mn-ea"/>
                          <a:cs typeface="+mn-cs"/>
                        </a:rPr>
                        <a:t>,</a:t>
                      </a:r>
                      <a:r>
                        <a:rPr lang="zh-TW" altLang="en-US" sz="1800" b="0" i="0" u="none" strike="noStrike" kern="1200" baseline="0" dirty="0" smtClean="0">
                          <a:solidFill>
                            <a:schemeClr val="tx1"/>
                          </a:solidFill>
                          <a:latin typeface="+mn-lt"/>
                          <a:ea typeface="+mn-ea"/>
                          <a:cs typeface="+mn-cs"/>
                        </a:rPr>
                        <a:t>赤崁樓</a:t>
                      </a:r>
                      <a:r>
                        <a:rPr lang="en-US" altLang="zh-TW" sz="1800" b="0" i="0" u="none" strike="noStrike" kern="1200" baseline="0" dirty="0" smtClean="0">
                          <a:solidFill>
                            <a:schemeClr val="tx1"/>
                          </a:solidFill>
                          <a:latin typeface="+mn-lt"/>
                          <a:ea typeface="+mn-ea"/>
                          <a:cs typeface="+mn-cs"/>
                        </a:rPr>
                        <a:t>,</a:t>
                      </a:r>
                      <a:r>
                        <a:rPr lang="zh-TW" altLang="en-US" sz="1800" b="0" i="0" u="none" strike="noStrike" kern="1200" baseline="0" dirty="0" smtClean="0">
                          <a:solidFill>
                            <a:schemeClr val="tx1"/>
                          </a:solidFill>
                          <a:latin typeface="+mn-lt"/>
                          <a:ea typeface="+mn-ea"/>
                          <a:cs typeface="+mn-cs"/>
                        </a:rPr>
                        <a:t>台南孔廟</a:t>
                      </a:r>
                      <a:r>
                        <a:rPr lang="en-US" altLang="zh-TW" sz="1800" b="0" i="0" u="none" strike="noStrike" kern="1200" baseline="0" dirty="0" smtClean="0">
                          <a:solidFill>
                            <a:schemeClr val="tx1"/>
                          </a:solidFill>
                          <a:latin typeface="+mn-lt"/>
                          <a:ea typeface="+mn-ea"/>
                          <a:cs typeface="+mn-cs"/>
                        </a:rPr>
                        <a:t>"&gt;</a:t>
                      </a:r>
                    </a:p>
                    <a:p>
                      <a:r>
                        <a:rPr lang="en-US" altLang="zh-TW" sz="1800" b="0" i="0" u="none" strike="noStrike" kern="1200" baseline="0" dirty="0" smtClean="0">
                          <a:solidFill>
                            <a:schemeClr val="tx1"/>
                          </a:solidFill>
                          <a:latin typeface="+mn-lt"/>
                          <a:ea typeface="+mn-ea"/>
                          <a:cs typeface="+mn-cs"/>
                        </a:rPr>
                        <a:t>&lt;meta name="author" content="</a:t>
                      </a:r>
                      <a:r>
                        <a:rPr lang="zh-TW" altLang="en-US" sz="1800" b="0" i="0" u="none" strike="noStrike" kern="1200" baseline="0" dirty="0" smtClean="0">
                          <a:solidFill>
                            <a:schemeClr val="tx1"/>
                          </a:solidFill>
                          <a:latin typeface="+mn-lt"/>
                          <a:ea typeface="+mn-ea"/>
                          <a:cs typeface="+mn-cs"/>
                        </a:rPr>
                        <a:t>作者</a:t>
                      </a:r>
                      <a:r>
                        <a:rPr lang="en-US" altLang="zh-TW" sz="1800" b="0" i="0" u="none" strike="noStrike" kern="1200" baseline="0" dirty="0" smtClean="0">
                          <a:solidFill>
                            <a:schemeClr val="tx1"/>
                          </a:solidFill>
                          <a:latin typeface="+mn-lt"/>
                          <a:ea typeface="+mn-ea"/>
                          <a:cs typeface="+mn-cs"/>
                        </a:rPr>
                        <a:t>"&gt;</a:t>
                      </a:r>
                    </a:p>
                    <a:p>
                      <a:r>
                        <a:rPr lang="en-US" altLang="zh-TW" sz="1800" b="0" i="0" u="none" strike="noStrike" kern="1200" baseline="0" dirty="0" smtClean="0">
                          <a:solidFill>
                            <a:schemeClr val="tx1"/>
                          </a:solidFill>
                          <a:latin typeface="+mn-lt"/>
                          <a:ea typeface="+mn-ea"/>
                          <a:cs typeface="+mn-cs"/>
                        </a:rPr>
                        <a:t>&lt;style&gt;</a:t>
                      </a:r>
                    </a:p>
                    <a:p>
                      <a:r>
                        <a:rPr lang="en-US" altLang="zh-TW" sz="1800" b="0" i="0" u="none" strike="noStrike" kern="1200" baseline="0" dirty="0" err="1" smtClean="0">
                          <a:solidFill>
                            <a:srgbClr val="FF0000"/>
                          </a:solidFill>
                          <a:latin typeface="+mn-lt"/>
                          <a:ea typeface="+mn-ea"/>
                          <a:cs typeface="+mn-cs"/>
                        </a:rPr>
                        <a:t>img</a:t>
                      </a:r>
                      <a:r>
                        <a:rPr lang="en-US" altLang="zh-TW" sz="1800" b="0" i="0" u="none" strike="noStrike" kern="1200" baseline="0" dirty="0" smtClean="0">
                          <a:solidFill>
                            <a:srgbClr val="FF0000"/>
                          </a:solidFill>
                          <a:latin typeface="+mn-lt"/>
                          <a:ea typeface="+mn-ea"/>
                          <a:cs typeface="+mn-cs"/>
                        </a:rPr>
                        <a:t> {</a:t>
                      </a:r>
                    </a:p>
                    <a:p>
                      <a:r>
                        <a:rPr lang="en-US" altLang="zh-TW" sz="1800" b="0" i="0" u="none" strike="noStrike" kern="1200" baseline="0" dirty="0" smtClean="0">
                          <a:solidFill>
                            <a:srgbClr val="FF0000"/>
                          </a:solidFill>
                          <a:latin typeface="+mn-lt"/>
                          <a:ea typeface="+mn-ea"/>
                          <a:cs typeface="+mn-cs"/>
                        </a:rPr>
                        <a:t>  border-radius: 10px;</a:t>
                      </a:r>
                    </a:p>
                    <a:p>
                      <a:r>
                        <a:rPr lang="en-US" altLang="zh-TW" sz="1800" b="0" i="0" u="none" strike="noStrike" kern="1200" baseline="0" dirty="0" smtClean="0">
                          <a:solidFill>
                            <a:srgbClr val="FF0000"/>
                          </a:solidFill>
                          <a:latin typeface="+mn-lt"/>
                          <a:ea typeface="+mn-ea"/>
                          <a:cs typeface="+mn-cs"/>
                        </a:rPr>
                        <a:t>}</a:t>
                      </a:r>
                    </a:p>
                    <a:p>
                      <a:r>
                        <a:rPr lang="en-US" altLang="zh-TW" sz="1800" b="0" i="0" u="none" strike="noStrike" kern="1200" baseline="0" dirty="0" smtClean="0">
                          <a:solidFill>
                            <a:srgbClr val="FF0000"/>
                          </a:solidFill>
                          <a:latin typeface="+mn-lt"/>
                          <a:ea typeface="+mn-ea"/>
                          <a:cs typeface="+mn-cs"/>
                        </a:rPr>
                        <a:t>p{</a:t>
                      </a:r>
                    </a:p>
                    <a:p>
                      <a:r>
                        <a:rPr lang="en-US" altLang="zh-TW" sz="1800" b="0" i="0" u="none" strike="noStrike" kern="1200" baseline="0" dirty="0" smtClean="0">
                          <a:solidFill>
                            <a:srgbClr val="FF0000"/>
                          </a:solidFill>
                          <a:latin typeface="+mn-lt"/>
                          <a:ea typeface="+mn-ea"/>
                          <a:cs typeface="+mn-cs"/>
                        </a:rPr>
                        <a:t>  margin: 0px;</a:t>
                      </a:r>
                    </a:p>
                    <a:p>
                      <a:r>
                        <a:rPr lang="en-US" altLang="zh-TW" sz="1800" b="0" i="0" u="none" strike="noStrike" kern="1200" baseline="0" dirty="0" smtClean="0">
                          <a:solidFill>
                            <a:srgbClr val="FF0000"/>
                          </a:solidFill>
                          <a:latin typeface="+mn-lt"/>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9625811"/>
                  </a:ext>
                </a:extLst>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872545623"/>
              </p:ext>
            </p:extLst>
          </p:nvPr>
        </p:nvGraphicFramePr>
        <p:xfrm>
          <a:off x="4716016" y="2132856"/>
          <a:ext cx="4320480" cy="4206240"/>
        </p:xfrm>
        <a:graphic>
          <a:graphicData uri="http://schemas.openxmlformats.org/drawingml/2006/table">
            <a:tbl>
              <a:tblPr firstRow="1" bandRow="1">
                <a:tableStyleId>{9D7B26C5-4107-4FEC-AEDC-1716B250A1EF}</a:tableStyleId>
              </a:tblPr>
              <a:tblGrid>
                <a:gridCol w="4320480">
                  <a:extLst>
                    <a:ext uri="{9D8B030D-6E8A-4147-A177-3AD203B41FA5}">
                      <a16:colId xmlns:a16="http://schemas.microsoft.com/office/drawing/2014/main" val="2567928064"/>
                    </a:ext>
                  </a:extLst>
                </a:gridCol>
              </a:tblGrid>
              <a:tr h="3245634">
                <a:tc>
                  <a:txBody>
                    <a:bodyPr/>
                    <a:lstStyle/>
                    <a:p>
                      <a:r>
                        <a:rPr lang="en-US" altLang="zh-TW" sz="1800" b="0" i="0" u="none" strike="noStrike" kern="1200" baseline="0" dirty="0" smtClean="0">
                          <a:solidFill>
                            <a:srgbClr val="FF0000"/>
                          </a:solidFill>
                          <a:latin typeface="+mn-lt"/>
                          <a:ea typeface="+mn-ea"/>
                          <a:cs typeface="+mn-cs"/>
                        </a:rPr>
                        <a:t>h2{</a:t>
                      </a:r>
                    </a:p>
                    <a:p>
                      <a:r>
                        <a:rPr lang="en-US" altLang="zh-TW" sz="1800" b="0" i="0" u="none" strike="noStrike" kern="1200" baseline="0" dirty="0" smtClean="0">
                          <a:solidFill>
                            <a:srgbClr val="FF0000"/>
                          </a:solidFill>
                          <a:latin typeface="+mn-lt"/>
                          <a:ea typeface="+mn-ea"/>
                          <a:cs typeface="+mn-cs"/>
                        </a:rPr>
                        <a:t>  margin: 10px 0px </a:t>
                      </a:r>
                      <a:r>
                        <a:rPr lang="en-US" altLang="zh-TW" sz="1800" b="0" i="0" u="none" strike="noStrike" kern="1200" baseline="0" dirty="0" err="1" smtClean="0">
                          <a:solidFill>
                            <a:srgbClr val="FF0000"/>
                          </a:solidFill>
                          <a:latin typeface="+mn-lt"/>
                          <a:ea typeface="+mn-ea"/>
                          <a:cs typeface="+mn-cs"/>
                        </a:rPr>
                        <a:t>0px</a:t>
                      </a:r>
                      <a:r>
                        <a:rPr lang="en-US" altLang="zh-TW" sz="1800" b="0" i="0" u="none" strike="noStrike" kern="1200" baseline="0" dirty="0" smtClean="0">
                          <a:solidFill>
                            <a:srgbClr val="FF0000"/>
                          </a:solidFill>
                          <a:latin typeface="+mn-lt"/>
                          <a:ea typeface="+mn-ea"/>
                          <a:cs typeface="+mn-cs"/>
                        </a:rPr>
                        <a:t>;</a:t>
                      </a:r>
                    </a:p>
                    <a:p>
                      <a:r>
                        <a:rPr lang="en-US" altLang="zh-TW" sz="1800" b="0" i="0" u="none" strike="noStrike" kern="1200" baseline="0" dirty="0" smtClean="0">
                          <a:solidFill>
                            <a:srgbClr val="FF0000"/>
                          </a:solidFill>
                          <a:latin typeface="+mn-lt"/>
                          <a:ea typeface="+mn-ea"/>
                          <a:cs typeface="+mn-cs"/>
                        </a:rPr>
                        <a:t>}</a:t>
                      </a:r>
                    </a:p>
                    <a:p>
                      <a:r>
                        <a:rPr lang="en-US" altLang="zh-TW" sz="1800" b="0" i="0" u="none" strike="noStrike" kern="1200" baseline="0" dirty="0" smtClean="0">
                          <a:solidFill>
                            <a:srgbClr val="FF0000"/>
                          </a:solidFill>
                          <a:latin typeface="+mn-lt"/>
                          <a:ea typeface="+mn-ea"/>
                          <a:cs typeface="+mn-cs"/>
                        </a:rPr>
                        <a:t>a{</a:t>
                      </a:r>
                    </a:p>
                    <a:p>
                      <a:r>
                        <a:rPr lang="en-US" altLang="zh-TW" sz="1800" b="0" i="0" u="none" strike="noStrike" kern="1200" baseline="0" dirty="0" smtClean="0">
                          <a:solidFill>
                            <a:srgbClr val="FF0000"/>
                          </a:solidFill>
                          <a:latin typeface="+mn-lt"/>
                          <a:ea typeface="+mn-ea"/>
                          <a:cs typeface="+mn-cs"/>
                        </a:rPr>
                        <a:t>  text-decoration: none;</a:t>
                      </a:r>
                    </a:p>
                    <a:p>
                      <a:r>
                        <a:rPr lang="en-US" altLang="zh-TW" sz="1800" b="0" i="0" u="none" strike="noStrike" kern="1200" baseline="0" dirty="0" smtClean="0">
                          <a:solidFill>
                            <a:srgbClr val="FF0000"/>
                          </a:solidFill>
                          <a:latin typeface="+mn-lt"/>
                          <a:ea typeface="+mn-ea"/>
                          <a:cs typeface="+mn-cs"/>
                        </a:rPr>
                        <a:t>}</a:t>
                      </a:r>
                    </a:p>
                    <a:p>
                      <a:r>
                        <a:rPr lang="en-US" altLang="zh-TW" sz="1800" b="0" i="0" u="none" strike="noStrike" kern="1200" baseline="0" dirty="0" smtClean="0">
                          <a:solidFill>
                            <a:srgbClr val="FF0000"/>
                          </a:solidFill>
                          <a:latin typeface="+mn-lt"/>
                          <a:ea typeface="+mn-ea"/>
                          <a:cs typeface="+mn-cs"/>
                        </a:rPr>
                        <a:t>.place{</a:t>
                      </a:r>
                    </a:p>
                    <a:p>
                      <a:r>
                        <a:rPr lang="en-US" altLang="zh-TW" sz="1800" b="0" i="0" u="none" strike="noStrike" kern="1200" baseline="0" dirty="0" smtClean="0">
                          <a:solidFill>
                            <a:srgbClr val="FF0000"/>
                          </a:solidFill>
                          <a:latin typeface="+mn-lt"/>
                          <a:ea typeface="+mn-ea"/>
                          <a:cs typeface="+mn-cs"/>
                        </a:rPr>
                        <a:t>  background: </a:t>
                      </a:r>
                      <a:r>
                        <a:rPr lang="en-US" altLang="zh-TW" sz="1800" b="0" i="0" u="none" strike="noStrike" kern="1200" baseline="0" dirty="0" err="1" smtClean="0">
                          <a:solidFill>
                            <a:srgbClr val="FF0000"/>
                          </a:solidFill>
                          <a:latin typeface="+mn-lt"/>
                          <a:ea typeface="+mn-ea"/>
                          <a:cs typeface="+mn-cs"/>
                        </a:rPr>
                        <a:t>lightblue</a:t>
                      </a:r>
                      <a:r>
                        <a:rPr lang="en-US" altLang="zh-TW" sz="1800" b="0" i="0" u="none" strike="noStrike" kern="1200" baseline="0" dirty="0" smtClean="0">
                          <a:solidFill>
                            <a:srgbClr val="FF0000"/>
                          </a:solidFill>
                          <a:latin typeface="+mn-lt"/>
                          <a:ea typeface="+mn-ea"/>
                          <a:cs typeface="+mn-cs"/>
                        </a:rPr>
                        <a:t>;</a:t>
                      </a:r>
                    </a:p>
                    <a:p>
                      <a:r>
                        <a:rPr lang="en-US" altLang="zh-TW" sz="1800" b="0" i="0" u="none" strike="noStrike" kern="1200" baseline="0" dirty="0" smtClean="0">
                          <a:solidFill>
                            <a:srgbClr val="FF0000"/>
                          </a:solidFill>
                          <a:latin typeface="+mn-lt"/>
                          <a:ea typeface="+mn-ea"/>
                          <a:cs typeface="+mn-cs"/>
                        </a:rPr>
                        <a:t>}</a:t>
                      </a:r>
                    </a:p>
                    <a:p>
                      <a:r>
                        <a:rPr lang="en-US" altLang="zh-TW" sz="1800" b="0" i="0" u="none" strike="noStrike" kern="1200" baseline="0" dirty="0" smtClean="0">
                          <a:solidFill>
                            <a:srgbClr val="FF0000"/>
                          </a:solidFill>
                          <a:latin typeface="+mn-lt"/>
                          <a:ea typeface="+mn-ea"/>
                          <a:cs typeface="+mn-cs"/>
                        </a:rPr>
                        <a:t>#content {</a:t>
                      </a:r>
                    </a:p>
                    <a:p>
                      <a:r>
                        <a:rPr lang="en-US" altLang="zh-TW" sz="1800" b="0" i="0" u="none" strike="noStrike" kern="1200" baseline="0" dirty="0" smtClean="0">
                          <a:solidFill>
                            <a:srgbClr val="FF0000"/>
                          </a:solidFill>
                          <a:latin typeface="+mn-lt"/>
                          <a:ea typeface="+mn-ea"/>
                          <a:cs typeface="+mn-cs"/>
                        </a:rPr>
                        <a:t>  max-width: 800px;</a:t>
                      </a:r>
                    </a:p>
                    <a:p>
                      <a:r>
                        <a:rPr lang="en-US" altLang="zh-TW" sz="1800" b="0" i="0" u="none" strike="noStrike" kern="1200" baseline="0" dirty="0" smtClean="0">
                          <a:solidFill>
                            <a:srgbClr val="FF0000"/>
                          </a:solidFill>
                          <a:latin typeface="+mn-lt"/>
                          <a:ea typeface="+mn-ea"/>
                          <a:cs typeface="+mn-cs"/>
                        </a:rPr>
                        <a:t>}</a:t>
                      </a:r>
                    </a:p>
                    <a:p>
                      <a:r>
                        <a:rPr lang="en-US" altLang="zh-TW" sz="1800" b="0" i="0" u="none" strike="noStrike" kern="1200" baseline="0" dirty="0" smtClean="0">
                          <a:solidFill>
                            <a:schemeClr val="tx1"/>
                          </a:solidFill>
                          <a:latin typeface="+mn-lt"/>
                          <a:ea typeface="+mn-ea"/>
                          <a:cs typeface="+mn-cs"/>
                        </a:rPr>
                        <a:t>&lt;/style&gt;</a:t>
                      </a:r>
                    </a:p>
                    <a:p>
                      <a:r>
                        <a:rPr lang="en-US" altLang="zh-TW" sz="1800" b="0" i="0" u="none" strike="noStrike" kern="1200" baseline="0" dirty="0" smtClean="0">
                          <a:solidFill>
                            <a:schemeClr val="tx1"/>
                          </a:solidFill>
                          <a:latin typeface="+mn-lt"/>
                          <a:ea typeface="+mn-ea"/>
                          <a:cs typeface="+mn-cs"/>
                        </a:rPr>
                        <a:t>&lt;/head&gt;</a:t>
                      </a:r>
                    </a:p>
                    <a:p>
                      <a:r>
                        <a:rPr lang="en-US" altLang="zh-TW" sz="1800" b="0" i="0" u="none" strike="noStrike" kern="1200" baseline="0" dirty="0" smtClean="0">
                          <a:solidFill>
                            <a:schemeClr val="tx1"/>
                          </a:solidFill>
                          <a:latin typeface="+mn-lt"/>
                          <a:ea typeface="+mn-ea"/>
                          <a:cs typeface="+mn-cs"/>
                        </a:rPr>
                        <a:t>&lt;body&gt;</a:t>
                      </a:r>
                      <a:endParaRPr lang="zh-TW" altLang="en-US" sz="16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9625811"/>
                  </a:ext>
                </a:extLst>
              </a:tr>
            </a:tbl>
          </a:graphicData>
        </a:graphic>
      </p:graphicFrame>
    </p:spTree>
    <p:extLst>
      <p:ext uri="{BB962C8B-B14F-4D97-AF65-F5344CB8AC3E}">
        <p14:creationId xmlns:p14="http://schemas.microsoft.com/office/powerpoint/2010/main" val="323124885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76063" y="18288"/>
            <a:ext cx="8329803" cy="1440160"/>
          </a:xfrm>
        </p:spPr>
        <p:txBody>
          <a:bodyPr>
            <a:normAutofit/>
          </a:bodyPr>
          <a:lstStyle/>
          <a:p>
            <a:r>
              <a:rPr lang="en-US" altLang="zh-TW" dirty="0"/>
              <a:t>2-4-2</a:t>
            </a:r>
            <a:r>
              <a:rPr lang="zh-TW" altLang="en-US" dirty="0"/>
              <a:t>　使用</a:t>
            </a:r>
            <a:r>
              <a:rPr lang="en-US" altLang="zh-TW" dirty="0"/>
              <a:t>CSS</a:t>
            </a:r>
            <a:r>
              <a:rPr lang="zh-TW" altLang="en-US" dirty="0"/>
              <a:t>美化網頁</a:t>
            </a:r>
            <a:br>
              <a:rPr lang="zh-TW" altLang="en-US" dirty="0"/>
            </a:br>
            <a:r>
              <a:rPr lang="zh-TW" altLang="en-US" sz="2700" b="0" dirty="0"/>
              <a:t>修改前</a:t>
            </a:r>
            <a:r>
              <a:rPr lang="en-US" altLang="zh-TW" sz="2700" b="0" dirty="0"/>
              <a:t>ch2\ch2-4-2-a.html</a:t>
            </a:r>
            <a:r>
              <a:rPr lang="zh-TW" altLang="en-US" sz="2700" b="0" dirty="0"/>
              <a:t>與修改後</a:t>
            </a:r>
            <a:r>
              <a:rPr lang="en-US" altLang="zh-TW" sz="2700" b="0" dirty="0"/>
              <a:t>ch2\ch2-4-2-b.html</a:t>
            </a:r>
            <a:endParaRPr lang="zh-TW" altLang="en-US" sz="600"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56</a:t>
            </a:fld>
            <a:endParaRPr lang="zh-TW" altLang="en-US"/>
          </a:p>
        </p:txBody>
      </p:sp>
      <p:graphicFrame>
        <p:nvGraphicFramePr>
          <p:cNvPr id="6" name="表格 5"/>
          <p:cNvGraphicFramePr>
            <a:graphicFrameLocks noGrp="1"/>
          </p:cNvGraphicFramePr>
          <p:nvPr>
            <p:extLst>
              <p:ext uri="{D42A27DB-BD31-4B8C-83A1-F6EECF244321}">
                <p14:modId xmlns:p14="http://schemas.microsoft.com/office/powerpoint/2010/main" val="83020075"/>
              </p:ext>
            </p:extLst>
          </p:nvPr>
        </p:nvGraphicFramePr>
        <p:xfrm>
          <a:off x="179512" y="1268760"/>
          <a:ext cx="4320480" cy="5029200"/>
        </p:xfrm>
        <a:graphic>
          <a:graphicData uri="http://schemas.openxmlformats.org/drawingml/2006/table">
            <a:tbl>
              <a:tblPr firstRow="1" bandRow="1">
                <a:tableStyleId>{9D7B26C5-4107-4FEC-AEDC-1716B250A1EF}</a:tableStyleId>
              </a:tblPr>
              <a:tblGrid>
                <a:gridCol w="4320480">
                  <a:extLst>
                    <a:ext uri="{9D8B030D-6E8A-4147-A177-3AD203B41FA5}">
                      <a16:colId xmlns:a16="http://schemas.microsoft.com/office/drawing/2014/main" val="2567928064"/>
                    </a:ext>
                  </a:extLst>
                </a:gridCol>
              </a:tblGrid>
              <a:tr h="3245634">
                <a:tc>
                  <a:txBody>
                    <a:bodyPr/>
                    <a:lstStyle/>
                    <a:p>
                      <a:r>
                        <a:rPr lang="en-US" altLang="zh-TW" sz="1800" b="0" i="0" u="none" strike="noStrike" kern="1200" baseline="0" dirty="0" smtClean="0">
                          <a:solidFill>
                            <a:schemeClr val="tx1"/>
                          </a:solidFill>
                          <a:latin typeface="+mn-lt"/>
                          <a:ea typeface="+mn-ea"/>
                          <a:cs typeface="+mn-cs"/>
                        </a:rPr>
                        <a:t>&lt;div </a:t>
                      </a:r>
                      <a:r>
                        <a:rPr lang="en-US" altLang="zh-TW" sz="1800" b="0" i="0" u="none" strike="noStrike" kern="1200" baseline="0" dirty="0" smtClean="0">
                          <a:solidFill>
                            <a:srgbClr val="FF0000"/>
                          </a:solidFill>
                          <a:latin typeface="+mn-lt"/>
                          <a:ea typeface="+mn-ea"/>
                          <a:cs typeface="+mn-cs"/>
                        </a:rPr>
                        <a:t>id="content"</a:t>
                      </a:r>
                      <a:r>
                        <a:rPr lang="en-US" altLang="zh-TW" sz="1800" b="0" i="0" u="none" strike="noStrike" kern="1200" baseline="0" dirty="0" smtClean="0">
                          <a:solidFill>
                            <a:schemeClr val="tx1"/>
                          </a:solidFill>
                          <a:latin typeface="+mn-lt"/>
                          <a:ea typeface="+mn-ea"/>
                          <a:cs typeface="+mn-cs"/>
                        </a:rPr>
                        <a:t>&gt;</a:t>
                      </a:r>
                    </a:p>
                    <a:p>
                      <a:r>
                        <a:rPr lang="en-US" altLang="zh-TW" sz="1800" b="0" i="0" u="none" strike="noStrike" kern="1200" baseline="0" dirty="0" smtClean="0">
                          <a:solidFill>
                            <a:schemeClr val="tx1"/>
                          </a:solidFill>
                          <a:latin typeface="+mn-lt"/>
                          <a:ea typeface="+mn-ea"/>
                          <a:cs typeface="+mn-cs"/>
                        </a:rPr>
                        <a:t>&lt;h1&gt;</a:t>
                      </a:r>
                      <a:r>
                        <a:rPr lang="zh-TW" altLang="en-US" sz="1800" b="0" i="0" u="none" strike="noStrike" kern="1200" baseline="0" dirty="0" smtClean="0">
                          <a:solidFill>
                            <a:schemeClr val="tx1"/>
                          </a:solidFill>
                          <a:latin typeface="+mn-lt"/>
                          <a:ea typeface="+mn-ea"/>
                          <a:cs typeface="+mn-cs"/>
                        </a:rPr>
                        <a:t>台南景點介紹</a:t>
                      </a:r>
                      <a:r>
                        <a:rPr lang="en-US" altLang="zh-TW" sz="1800" b="0" i="0" u="none" strike="noStrike" kern="1200" baseline="0" dirty="0" smtClean="0">
                          <a:solidFill>
                            <a:schemeClr val="tx1"/>
                          </a:solidFill>
                          <a:latin typeface="+mn-lt"/>
                          <a:ea typeface="+mn-ea"/>
                          <a:cs typeface="+mn-cs"/>
                        </a:rPr>
                        <a:t>&lt;/h1&gt;</a:t>
                      </a:r>
                    </a:p>
                    <a:p>
                      <a:r>
                        <a:rPr lang="en-US" altLang="zh-TW" sz="1800" b="0" i="0" u="none" strike="noStrike" kern="1200" baseline="0" dirty="0" smtClean="0">
                          <a:solidFill>
                            <a:schemeClr val="tx1"/>
                          </a:solidFill>
                          <a:latin typeface="+mn-lt"/>
                          <a:ea typeface="+mn-ea"/>
                          <a:cs typeface="+mn-cs"/>
                        </a:rPr>
                        <a:t>&lt;</a:t>
                      </a:r>
                      <a:r>
                        <a:rPr lang="en-US" altLang="zh-TW" sz="1800" b="0" i="0" u="none" strike="noStrike" kern="1200" baseline="0" dirty="0" err="1" smtClean="0">
                          <a:solidFill>
                            <a:schemeClr val="tx1"/>
                          </a:solidFill>
                          <a:latin typeface="+mn-lt"/>
                          <a:ea typeface="+mn-ea"/>
                          <a:cs typeface="+mn-cs"/>
                        </a:rPr>
                        <a:t>ul</a:t>
                      </a:r>
                      <a:r>
                        <a:rPr lang="en-US" altLang="zh-TW" sz="1800" b="0" i="0" u="none" strike="noStrike" kern="1200" baseline="0" dirty="0" smtClean="0">
                          <a:solidFill>
                            <a:schemeClr val="tx1"/>
                          </a:solidFill>
                          <a:latin typeface="+mn-lt"/>
                          <a:ea typeface="+mn-ea"/>
                          <a:cs typeface="+mn-cs"/>
                        </a:rPr>
                        <a:t>&gt;</a:t>
                      </a:r>
                    </a:p>
                    <a:p>
                      <a:r>
                        <a:rPr lang="en-US" altLang="zh-TW" sz="1800" b="0" i="0" u="none" strike="noStrike" kern="1200" baseline="0" dirty="0" smtClean="0">
                          <a:solidFill>
                            <a:schemeClr val="tx1"/>
                          </a:solidFill>
                          <a:latin typeface="+mn-lt"/>
                          <a:ea typeface="+mn-ea"/>
                          <a:cs typeface="+mn-cs"/>
                        </a:rPr>
                        <a:t>&lt;li&gt;&lt;a </a:t>
                      </a:r>
                      <a:r>
                        <a:rPr lang="en-US" altLang="zh-TW" sz="1800" b="0" i="0" u="none" strike="noStrike" kern="1200" baseline="0" dirty="0" err="1" smtClean="0">
                          <a:solidFill>
                            <a:schemeClr val="tx1"/>
                          </a:solidFill>
                          <a:latin typeface="+mn-lt"/>
                          <a:ea typeface="+mn-ea"/>
                          <a:cs typeface="+mn-cs"/>
                        </a:rPr>
                        <a:t>href</a:t>
                      </a:r>
                      <a:r>
                        <a:rPr lang="en-US" altLang="zh-TW" sz="1800" b="0" i="0" u="none" strike="noStrike" kern="1200" baseline="0" dirty="0" smtClean="0">
                          <a:solidFill>
                            <a:schemeClr val="tx1"/>
                          </a:solidFill>
                          <a:latin typeface="+mn-lt"/>
                          <a:ea typeface="+mn-ea"/>
                          <a:cs typeface="+mn-cs"/>
                        </a:rPr>
                        <a:t>="#1"&gt;</a:t>
                      </a:r>
                      <a:r>
                        <a:rPr lang="zh-TW" altLang="en-US" sz="1800" b="0" i="0" u="none" strike="noStrike" kern="1200" baseline="0" dirty="0" smtClean="0">
                          <a:solidFill>
                            <a:schemeClr val="tx1"/>
                          </a:solidFill>
                          <a:latin typeface="+mn-lt"/>
                          <a:ea typeface="+mn-ea"/>
                          <a:cs typeface="+mn-cs"/>
                        </a:rPr>
                        <a:t>四草綠色隧道</a:t>
                      </a:r>
                      <a:r>
                        <a:rPr lang="en-US" altLang="zh-TW" sz="1800" b="0" i="0" u="none" strike="noStrike" kern="1200" baseline="0" dirty="0" smtClean="0">
                          <a:solidFill>
                            <a:schemeClr val="tx1"/>
                          </a:solidFill>
                          <a:latin typeface="+mn-lt"/>
                          <a:ea typeface="+mn-ea"/>
                          <a:cs typeface="+mn-cs"/>
                        </a:rPr>
                        <a:t>&lt;/a&gt;&lt;/li&gt;</a:t>
                      </a:r>
                    </a:p>
                    <a:p>
                      <a:r>
                        <a:rPr lang="en-US" altLang="zh-TW" sz="1800" b="0" i="0" u="none" strike="noStrike" kern="1200" baseline="0" dirty="0" smtClean="0">
                          <a:solidFill>
                            <a:schemeClr val="tx1"/>
                          </a:solidFill>
                          <a:latin typeface="+mn-lt"/>
                          <a:ea typeface="+mn-ea"/>
                          <a:cs typeface="+mn-cs"/>
                        </a:rPr>
                        <a:t>&lt;li&gt;&lt;a </a:t>
                      </a:r>
                      <a:r>
                        <a:rPr lang="en-US" altLang="zh-TW" sz="1800" b="0" i="0" u="none" strike="noStrike" kern="1200" baseline="0" dirty="0" err="1" smtClean="0">
                          <a:solidFill>
                            <a:schemeClr val="tx1"/>
                          </a:solidFill>
                          <a:latin typeface="+mn-lt"/>
                          <a:ea typeface="+mn-ea"/>
                          <a:cs typeface="+mn-cs"/>
                        </a:rPr>
                        <a:t>href</a:t>
                      </a:r>
                      <a:r>
                        <a:rPr lang="en-US" altLang="zh-TW" sz="1800" b="0" i="0" u="none" strike="noStrike" kern="1200" baseline="0" dirty="0" smtClean="0">
                          <a:solidFill>
                            <a:schemeClr val="tx1"/>
                          </a:solidFill>
                          <a:latin typeface="+mn-lt"/>
                          <a:ea typeface="+mn-ea"/>
                          <a:cs typeface="+mn-cs"/>
                        </a:rPr>
                        <a:t>="#2"&gt;</a:t>
                      </a:r>
                      <a:r>
                        <a:rPr lang="zh-TW" altLang="en-US" sz="1800" b="0" i="0" u="none" strike="noStrike" kern="1200" baseline="0" dirty="0" smtClean="0">
                          <a:solidFill>
                            <a:schemeClr val="tx1"/>
                          </a:solidFill>
                          <a:latin typeface="+mn-lt"/>
                          <a:ea typeface="+mn-ea"/>
                          <a:cs typeface="+mn-cs"/>
                        </a:rPr>
                        <a:t>井仔腳瓦盤鹽田</a:t>
                      </a:r>
                      <a:r>
                        <a:rPr lang="en-US" altLang="zh-TW" sz="1800" b="0" i="0" u="none" strike="noStrike" kern="1200" baseline="0" dirty="0" smtClean="0">
                          <a:solidFill>
                            <a:schemeClr val="tx1"/>
                          </a:solidFill>
                          <a:latin typeface="+mn-lt"/>
                          <a:ea typeface="+mn-ea"/>
                          <a:cs typeface="+mn-cs"/>
                        </a:rPr>
                        <a:t>&lt;/a&gt;&lt;/li&gt;</a:t>
                      </a:r>
                    </a:p>
                    <a:p>
                      <a:r>
                        <a:rPr lang="en-US" altLang="zh-TW" sz="1800" b="0" i="0" u="none" strike="noStrike" kern="1200" baseline="0" dirty="0" smtClean="0">
                          <a:solidFill>
                            <a:schemeClr val="tx1"/>
                          </a:solidFill>
                          <a:latin typeface="+mn-lt"/>
                          <a:ea typeface="+mn-ea"/>
                          <a:cs typeface="+mn-cs"/>
                        </a:rPr>
                        <a:t>&lt;li&gt;&lt;a </a:t>
                      </a:r>
                      <a:r>
                        <a:rPr lang="en-US" altLang="zh-TW" sz="1800" b="0" i="0" u="none" strike="noStrike" kern="1200" baseline="0" dirty="0" err="1" smtClean="0">
                          <a:solidFill>
                            <a:schemeClr val="tx1"/>
                          </a:solidFill>
                          <a:latin typeface="+mn-lt"/>
                          <a:ea typeface="+mn-ea"/>
                          <a:cs typeface="+mn-cs"/>
                        </a:rPr>
                        <a:t>href</a:t>
                      </a:r>
                      <a:r>
                        <a:rPr lang="en-US" altLang="zh-TW" sz="1800" b="0" i="0" u="none" strike="noStrike" kern="1200" baseline="0" dirty="0" smtClean="0">
                          <a:solidFill>
                            <a:schemeClr val="tx1"/>
                          </a:solidFill>
                          <a:latin typeface="+mn-lt"/>
                          <a:ea typeface="+mn-ea"/>
                          <a:cs typeface="+mn-cs"/>
                        </a:rPr>
                        <a:t>="#3"&gt;</a:t>
                      </a:r>
                      <a:r>
                        <a:rPr lang="zh-TW" altLang="en-US" sz="1800" b="0" i="0" u="none" strike="noStrike" kern="1200" baseline="0" dirty="0" smtClean="0">
                          <a:solidFill>
                            <a:schemeClr val="tx1"/>
                          </a:solidFill>
                          <a:latin typeface="+mn-lt"/>
                          <a:ea typeface="+mn-ea"/>
                          <a:cs typeface="+mn-cs"/>
                        </a:rPr>
                        <a:t>赤崁樓</a:t>
                      </a:r>
                      <a:r>
                        <a:rPr lang="en-US" altLang="zh-TW" sz="1800" b="0" i="0" u="none" strike="noStrike" kern="1200" baseline="0" dirty="0" smtClean="0">
                          <a:solidFill>
                            <a:schemeClr val="tx1"/>
                          </a:solidFill>
                          <a:latin typeface="+mn-lt"/>
                          <a:ea typeface="+mn-ea"/>
                          <a:cs typeface="+mn-cs"/>
                        </a:rPr>
                        <a:t>&lt;/a&gt;&lt;/li&gt;</a:t>
                      </a:r>
                    </a:p>
                    <a:p>
                      <a:r>
                        <a:rPr lang="en-US" altLang="zh-TW" sz="1800" b="0" i="0" u="none" strike="noStrike" kern="1200" baseline="0" dirty="0" smtClean="0">
                          <a:solidFill>
                            <a:schemeClr val="tx1"/>
                          </a:solidFill>
                          <a:latin typeface="+mn-lt"/>
                          <a:ea typeface="+mn-ea"/>
                          <a:cs typeface="+mn-cs"/>
                        </a:rPr>
                        <a:t>&lt;li&gt;&lt;a </a:t>
                      </a:r>
                      <a:r>
                        <a:rPr lang="en-US" altLang="zh-TW" sz="1800" b="0" i="0" u="none" strike="noStrike" kern="1200" baseline="0" dirty="0" err="1" smtClean="0">
                          <a:solidFill>
                            <a:schemeClr val="tx1"/>
                          </a:solidFill>
                          <a:latin typeface="+mn-lt"/>
                          <a:ea typeface="+mn-ea"/>
                          <a:cs typeface="+mn-cs"/>
                        </a:rPr>
                        <a:t>href</a:t>
                      </a:r>
                      <a:r>
                        <a:rPr lang="en-US" altLang="zh-TW" sz="1800" b="0" i="0" u="none" strike="noStrike" kern="1200" baseline="0" dirty="0" smtClean="0">
                          <a:solidFill>
                            <a:schemeClr val="tx1"/>
                          </a:solidFill>
                          <a:latin typeface="+mn-lt"/>
                          <a:ea typeface="+mn-ea"/>
                          <a:cs typeface="+mn-cs"/>
                        </a:rPr>
                        <a:t>="#4"&gt;</a:t>
                      </a:r>
                      <a:r>
                        <a:rPr lang="zh-TW" altLang="en-US" sz="1800" b="0" i="0" u="none" strike="noStrike" kern="1200" baseline="0" dirty="0" smtClean="0">
                          <a:solidFill>
                            <a:schemeClr val="tx1"/>
                          </a:solidFill>
                          <a:latin typeface="+mn-lt"/>
                          <a:ea typeface="+mn-ea"/>
                          <a:cs typeface="+mn-cs"/>
                        </a:rPr>
                        <a:t>台南孔廟</a:t>
                      </a:r>
                      <a:r>
                        <a:rPr lang="en-US" altLang="zh-TW" sz="1800" b="0" i="0" u="none" strike="noStrike" kern="1200" baseline="0" dirty="0" smtClean="0">
                          <a:solidFill>
                            <a:schemeClr val="tx1"/>
                          </a:solidFill>
                          <a:latin typeface="+mn-lt"/>
                          <a:ea typeface="+mn-ea"/>
                          <a:cs typeface="+mn-cs"/>
                        </a:rPr>
                        <a:t>&lt;/a&gt;&lt;/li&gt;</a:t>
                      </a:r>
                    </a:p>
                    <a:p>
                      <a:r>
                        <a:rPr lang="en-US" altLang="zh-TW" sz="1800" b="0" i="0" u="none" strike="noStrike" kern="1200" baseline="0" dirty="0" smtClean="0">
                          <a:solidFill>
                            <a:schemeClr val="tx1"/>
                          </a:solidFill>
                          <a:latin typeface="+mn-lt"/>
                          <a:ea typeface="+mn-ea"/>
                          <a:cs typeface="+mn-cs"/>
                        </a:rPr>
                        <a:t>&lt;/</a:t>
                      </a:r>
                      <a:r>
                        <a:rPr lang="en-US" altLang="zh-TW" sz="1800" b="0" i="0" u="none" strike="noStrike" kern="1200" baseline="0" dirty="0" err="1" smtClean="0">
                          <a:solidFill>
                            <a:schemeClr val="tx1"/>
                          </a:solidFill>
                          <a:latin typeface="+mn-lt"/>
                          <a:ea typeface="+mn-ea"/>
                          <a:cs typeface="+mn-cs"/>
                        </a:rPr>
                        <a:t>ul</a:t>
                      </a:r>
                      <a:r>
                        <a:rPr lang="en-US" altLang="zh-TW" sz="1800" b="0" i="0" u="none" strike="noStrike" kern="1200" baseline="0" dirty="0" smtClean="0">
                          <a:solidFill>
                            <a:schemeClr val="tx1"/>
                          </a:solidFill>
                          <a:latin typeface="+mn-lt"/>
                          <a:ea typeface="+mn-ea"/>
                          <a:cs typeface="+mn-cs"/>
                        </a:rPr>
                        <a:t>&gt;</a:t>
                      </a:r>
                    </a:p>
                    <a:p>
                      <a:r>
                        <a:rPr lang="en-US" altLang="zh-TW" sz="1800" b="0" i="0" u="none" strike="noStrike" kern="1200" baseline="0" dirty="0" smtClean="0">
                          <a:solidFill>
                            <a:schemeClr val="tx1"/>
                          </a:solidFill>
                          <a:latin typeface="+mn-lt"/>
                          <a:ea typeface="+mn-ea"/>
                          <a:cs typeface="+mn-cs"/>
                        </a:rPr>
                        <a:t>&lt;section </a:t>
                      </a:r>
                      <a:r>
                        <a:rPr lang="en-US" altLang="zh-TW" sz="1800" b="0" i="0" u="none" strike="noStrike" kern="1200" baseline="0" dirty="0" smtClean="0">
                          <a:solidFill>
                            <a:srgbClr val="FF0000"/>
                          </a:solidFill>
                          <a:latin typeface="+mn-lt"/>
                          <a:ea typeface="+mn-ea"/>
                          <a:cs typeface="+mn-cs"/>
                        </a:rPr>
                        <a:t>class="place" </a:t>
                      </a:r>
                      <a:r>
                        <a:rPr lang="en-US" altLang="zh-TW" sz="1800" b="0" i="0" u="none" strike="noStrike" kern="1200" baseline="0" dirty="0" smtClean="0">
                          <a:solidFill>
                            <a:schemeClr val="tx1"/>
                          </a:solidFill>
                          <a:latin typeface="+mn-lt"/>
                          <a:ea typeface="+mn-ea"/>
                          <a:cs typeface="+mn-cs"/>
                        </a:rPr>
                        <a:t>id="1"&gt;</a:t>
                      </a:r>
                    </a:p>
                    <a:p>
                      <a:r>
                        <a:rPr lang="en-US" altLang="zh-TW" sz="1800" b="0" i="0" u="none" strike="noStrike" kern="1200" baseline="0" dirty="0" smtClean="0">
                          <a:solidFill>
                            <a:schemeClr val="tx1"/>
                          </a:solidFill>
                          <a:latin typeface="+mn-lt"/>
                          <a:ea typeface="+mn-ea"/>
                          <a:cs typeface="+mn-cs"/>
                        </a:rPr>
                        <a:t>&lt;h2&gt;</a:t>
                      </a:r>
                      <a:r>
                        <a:rPr lang="zh-TW" altLang="en-US" sz="1800" b="0" i="0" u="none" strike="noStrike" kern="1200" baseline="0" dirty="0" smtClean="0">
                          <a:solidFill>
                            <a:schemeClr val="tx1"/>
                          </a:solidFill>
                          <a:latin typeface="+mn-lt"/>
                          <a:ea typeface="+mn-ea"/>
                          <a:cs typeface="+mn-cs"/>
                        </a:rPr>
                        <a:t>四草綠色隧道</a:t>
                      </a:r>
                      <a:r>
                        <a:rPr lang="en-US" altLang="zh-TW" sz="1800" b="0" i="0" u="none" strike="noStrike" kern="1200" baseline="0" dirty="0" smtClean="0">
                          <a:solidFill>
                            <a:schemeClr val="tx1"/>
                          </a:solidFill>
                          <a:latin typeface="+mn-lt"/>
                          <a:ea typeface="+mn-ea"/>
                          <a:cs typeface="+mn-cs"/>
                        </a:rPr>
                        <a:t>&lt;/h2&gt;</a:t>
                      </a:r>
                    </a:p>
                    <a:p>
                      <a:r>
                        <a:rPr lang="en-US" altLang="zh-TW" sz="1800" b="0" i="0" u="none" strike="noStrike" kern="1200" baseline="0" dirty="0" smtClean="0">
                          <a:solidFill>
                            <a:schemeClr val="tx1"/>
                          </a:solidFill>
                          <a:latin typeface="+mn-lt"/>
                          <a:ea typeface="+mn-ea"/>
                          <a:cs typeface="+mn-cs"/>
                        </a:rPr>
                        <a:t>&lt;</a:t>
                      </a:r>
                      <a:r>
                        <a:rPr lang="en-US" altLang="zh-TW" sz="1800" b="0" i="0" u="none" strike="noStrike" kern="1200" baseline="0" dirty="0" err="1" smtClean="0">
                          <a:solidFill>
                            <a:schemeClr val="tx1"/>
                          </a:solidFill>
                          <a:latin typeface="+mn-lt"/>
                          <a:ea typeface="+mn-ea"/>
                          <a:cs typeface="+mn-cs"/>
                        </a:rPr>
                        <a:t>img</a:t>
                      </a:r>
                      <a:r>
                        <a:rPr lang="en-US" altLang="zh-TW" sz="1800" b="0" i="0" u="none" strike="noStrike" kern="1200" baseline="0" dirty="0" smtClean="0">
                          <a:solidFill>
                            <a:schemeClr val="tx1"/>
                          </a:solidFill>
                          <a:latin typeface="+mn-lt"/>
                          <a:ea typeface="+mn-ea"/>
                          <a:cs typeface="+mn-cs"/>
                        </a:rPr>
                        <a:t> </a:t>
                      </a:r>
                      <a:r>
                        <a:rPr lang="en-US" altLang="zh-TW" sz="1800" b="0" i="0" u="none" strike="noStrike" kern="1200" baseline="0" dirty="0" err="1" smtClean="0">
                          <a:solidFill>
                            <a:schemeClr val="tx1"/>
                          </a:solidFill>
                          <a:latin typeface="+mn-lt"/>
                          <a:ea typeface="+mn-ea"/>
                          <a:cs typeface="+mn-cs"/>
                        </a:rPr>
                        <a:t>src</a:t>
                      </a:r>
                      <a:r>
                        <a:rPr lang="en-US" altLang="zh-TW" sz="1800" b="0" i="0" u="none" strike="noStrike" kern="1200" baseline="0" dirty="0" smtClean="0">
                          <a:solidFill>
                            <a:schemeClr val="tx1"/>
                          </a:solidFill>
                          <a:latin typeface="+mn-lt"/>
                          <a:ea typeface="+mn-ea"/>
                          <a:cs typeface="+mn-cs"/>
                        </a:rPr>
                        <a:t>="</a:t>
                      </a:r>
                      <a:r>
                        <a:rPr lang="en-US" altLang="zh-TW" sz="1800" b="0" i="0" u="none" strike="noStrike" kern="1200" baseline="0" dirty="0" err="1" smtClean="0">
                          <a:solidFill>
                            <a:schemeClr val="tx1"/>
                          </a:solidFill>
                          <a:latin typeface="+mn-lt"/>
                          <a:ea typeface="+mn-ea"/>
                          <a:cs typeface="+mn-cs"/>
                        </a:rPr>
                        <a:t>img</a:t>
                      </a:r>
                      <a:r>
                        <a:rPr lang="en-US" altLang="zh-TW" sz="1800" b="0" i="0" u="none" strike="noStrike" kern="1200" baseline="0" dirty="0" smtClean="0">
                          <a:solidFill>
                            <a:schemeClr val="tx1"/>
                          </a:solidFill>
                          <a:latin typeface="+mn-lt"/>
                          <a:ea typeface="+mn-ea"/>
                          <a:cs typeface="+mn-cs"/>
                        </a:rPr>
                        <a:t>/1.jpg" height="200px"&gt;</a:t>
                      </a:r>
                    </a:p>
                    <a:p>
                      <a:r>
                        <a:rPr lang="en-US" altLang="zh-TW" sz="1800" b="0" i="0" u="none" strike="noStrike" kern="1200" baseline="0" dirty="0" smtClean="0">
                          <a:solidFill>
                            <a:schemeClr val="tx1"/>
                          </a:solidFill>
                          <a:latin typeface="+mn-lt"/>
                          <a:ea typeface="+mn-ea"/>
                          <a:cs typeface="+mn-cs"/>
                        </a:rPr>
                        <a:t>&lt;p&gt;</a:t>
                      </a:r>
                      <a:r>
                        <a:rPr lang="zh-TW" altLang="en-US" sz="1800" b="0" i="0" u="none" strike="noStrike" kern="1200" baseline="0" dirty="0" smtClean="0">
                          <a:solidFill>
                            <a:schemeClr val="tx1"/>
                          </a:solidFill>
                          <a:latin typeface="+mn-lt"/>
                          <a:ea typeface="+mn-ea"/>
                          <a:cs typeface="+mn-cs"/>
                        </a:rPr>
                        <a:t>四草綠色隧道在</a:t>
                      </a:r>
                      <a:r>
                        <a:rPr lang="en-US" altLang="zh-TW" sz="1800" b="0" i="0" u="none" strike="noStrike" kern="1200" baseline="0" dirty="0" smtClean="0">
                          <a:solidFill>
                            <a:schemeClr val="tx1"/>
                          </a:solidFill>
                          <a:latin typeface="+mn-lt"/>
                          <a:ea typeface="+mn-ea"/>
                          <a:cs typeface="+mn-cs"/>
                        </a:rPr>
                        <a:t>&lt;strong&gt;</a:t>
                      </a:r>
                      <a:r>
                        <a:rPr lang="zh-TW" altLang="en-US" sz="1800" b="0" i="0" u="none" strike="noStrike" kern="1200" baseline="0" dirty="0" smtClean="0">
                          <a:solidFill>
                            <a:schemeClr val="tx1"/>
                          </a:solidFill>
                          <a:latin typeface="+mn-lt"/>
                          <a:ea typeface="+mn-ea"/>
                          <a:cs typeface="+mn-cs"/>
                        </a:rPr>
                        <a:t>台江國家公園</a:t>
                      </a:r>
                      <a:r>
                        <a:rPr lang="en-US" altLang="zh-TW" sz="1800" b="0" i="0" u="none" strike="noStrike" kern="1200" baseline="0" dirty="0" smtClean="0">
                          <a:solidFill>
                            <a:schemeClr val="tx1"/>
                          </a:solidFill>
                          <a:latin typeface="+mn-lt"/>
                          <a:ea typeface="+mn-ea"/>
                          <a:cs typeface="+mn-cs"/>
                        </a:rPr>
                        <a:t>&lt;/strong&gt;</a:t>
                      </a:r>
                      <a:r>
                        <a:rPr lang="zh-TW" altLang="en-US" sz="1800" b="0" i="0" u="none" strike="noStrike" kern="1200" baseline="0" dirty="0" smtClean="0">
                          <a:solidFill>
                            <a:schemeClr val="tx1"/>
                          </a:solidFill>
                          <a:latin typeface="+mn-lt"/>
                          <a:ea typeface="+mn-ea"/>
                          <a:cs typeface="+mn-cs"/>
                        </a:rPr>
                        <a:t>內，裡面有溼地及豐富的生</a:t>
                      </a:r>
                    </a:p>
                    <a:p>
                      <a:r>
                        <a:rPr lang="zh-TW" altLang="en-US" sz="1800" b="0" i="0" u="none" strike="noStrike" kern="1200" baseline="0" dirty="0" smtClean="0">
                          <a:solidFill>
                            <a:schemeClr val="tx1"/>
                          </a:solidFill>
                          <a:latin typeface="+mn-lt"/>
                          <a:ea typeface="+mn-ea"/>
                          <a:cs typeface="+mn-cs"/>
                        </a:rPr>
                        <a:t>態資源，可以坐船遊覽由紅樹林交織成的綠色隧道，潮間帶的招潮蟹、彈塗魚與紅</a:t>
                      </a:r>
                    </a:p>
                    <a:p>
                      <a:r>
                        <a:rPr lang="zh-TW" altLang="en-US" sz="1800" b="0" i="0" u="none" strike="noStrike" kern="1200" baseline="0" dirty="0" smtClean="0">
                          <a:solidFill>
                            <a:schemeClr val="tx1"/>
                          </a:solidFill>
                          <a:latin typeface="+mn-lt"/>
                          <a:ea typeface="+mn-ea"/>
                          <a:cs typeface="+mn-cs"/>
                        </a:rPr>
                        <a:t>樹林，體會不一樣的大自然感受。</a:t>
                      </a:r>
                      <a:r>
                        <a:rPr lang="en-US" altLang="zh-TW" sz="1800" b="0" i="0" u="none" strike="noStrike" kern="1200" baseline="0" dirty="0" smtClean="0">
                          <a:solidFill>
                            <a:schemeClr val="tx1"/>
                          </a:solidFill>
                          <a:latin typeface="+mn-lt"/>
                          <a:ea typeface="+mn-ea"/>
                          <a:cs typeface="+mn-cs"/>
                        </a:rPr>
                        <a:t>&lt;/p&gt;</a:t>
                      </a:r>
                    </a:p>
                    <a:p>
                      <a:r>
                        <a:rPr lang="en-US" altLang="zh-TW" sz="1800" b="0" i="0" u="none" strike="noStrike" kern="1200" baseline="0" dirty="0" smtClean="0">
                          <a:solidFill>
                            <a:schemeClr val="tx1"/>
                          </a:solidFill>
                          <a:latin typeface="+mn-lt"/>
                          <a:ea typeface="+mn-ea"/>
                          <a:cs typeface="+mn-cs"/>
                        </a:rPr>
                        <a:t>&lt;/section&gt;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9625811"/>
                  </a:ext>
                </a:extLst>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1227630830"/>
              </p:ext>
            </p:extLst>
          </p:nvPr>
        </p:nvGraphicFramePr>
        <p:xfrm>
          <a:off x="4590863" y="1303967"/>
          <a:ext cx="4320480" cy="5577840"/>
        </p:xfrm>
        <a:graphic>
          <a:graphicData uri="http://schemas.openxmlformats.org/drawingml/2006/table">
            <a:tbl>
              <a:tblPr firstRow="1" bandRow="1">
                <a:tableStyleId>{9D7B26C5-4107-4FEC-AEDC-1716B250A1EF}</a:tableStyleId>
              </a:tblPr>
              <a:tblGrid>
                <a:gridCol w="4320480">
                  <a:extLst>
                    <a:ext uri="{9D8B030D-6E8A-4147-A177-3AD203B41FA5}">
                      <a16:colId xmlns:a16="http://schemas.microsoft.com/office/drawing/2014/main" val="2567928064"/>
                    </a:ext>
                  </a:extLst>
                </a:gridCol>
              </a:tblGrid>
              <a:tr h="3245634">
                <a:tc>
                  <a:txBody>
                    <a:bodyPr/>
                    <a:lstStyle/>
                    <a:p>
                      <a:r>
                        <a:rPr lang="en-US" altLang="zh-TW" sz="1800" b="0" i="0" u="none" strike="noStrike" kern="1200" baseline="0" dirty="0" smtClean="0">
                          <a:solidFill>
                            <a:schemeClr val="tx1"/>
                          </a:solidFill>
                          <a:latin typeface="+mn-lt"/>
                          <a:ea typeface="+mn-ea"/>
                          <a:cs typeface="+mn-cs"/>
                        </a:rPr>
                        <a:t>&lt;section </a:t>
                      </a:r>
                      <a:r>
                        <a:rPr lang="en-US" altLang="zh-TW" sz="1800" b="0" i="0" u="none" strike="noStrike" kern="1200" baseline="0" dirty="0" smtClean="0">
                          <a:solidFill>
                            <a:srgbClr val="FF0000"/>
                          </a:solidFill>
                          <a:latin typeface="+mn-lt"/>
                          <a:ea typeface="+mn-ea"/>
                          <a:cs typeface="+mn-cs"/>
                        </a:rPr>
                        <a:t>class="place" </a:t>
                      </a:r>
                      <a:r>
                        <a:rPr lang="en-US" altLang="zh-TW" sz="1800" b="0" i="0" u="none" strike="noStrike" kern="1200" baseline="0" dirty="0" smtClean="0">
                          <a:solidFill>
                            <a:schemeClr val="tx1"/>
                          </a:solidFill>
                          <a:latin typeface="+mn-lt"/>
                          <a:ea typeface="+mn-ea"/>
                          <a:cs typeface="+mn-cs"/>
                        </a:rPr>
                        <a:t>id="2"&gt;</a:t>
                      </a:r>
                    </a:p>
                    <a:p>
                      <a:r>
                        <a:rPr lang="en-US" altLang="zh-TW" sz="1800" b="0" i="0" u="none" strike="noStrike" kern="1200" baseline="0" dirty="0" smtClean="0">
                          <a:solidFill>
                            <a:schemeClr val="tx1"/>
                          </a:solidFill>
                          <a:latin typeface="+mn-lt"/>
                          <a:ea typeface="+mn-ea"/>
                          <a:cs typeface="+mn-cs"/>
                        </a:rPr>
                        <a:t>&lt;h2&gt;</a:t>
                      </a:r>
                      <a:r>
                        <a:rPr lang="zh-TW" altLang="en-US" sz="1800" b="0" i="0" u="none" strike="noStrike" kern="1200" baseline="0" dirty="0" smtClean="0">
                          <a:solidFill>
                            <a:schemeClr val="tx1"/>
                          </a:solidFill>
                          <a:latin typeface="+mn-lt"/>
                          <a:ea typeface="+mn-ea"/>
                          <a:cs typeface="+mn-cs"/>
                        </a:rPr>
                        <a:t>井仔腳瓦盤鹽田</a:t>
                      </a:r>
                      <a:r>
                        <a:rPr lang="en-US" altLang="zh-TW" sz="1800" b="0" i="0" u="none" strike="noStrike" kern="1200" baseline="0" dirty="0" smtClean="0">
                          <a:solidFill>
                            <a:schemeClr val="tx1"/>
                          </a:solidFill>
                          <a:latin typeface="+mn-lt"/>
                          <a:ea typeface="+mn-ea"/>
                          <a:cs typeface="+mn-cs"/>
                        </a:rPr>
                        <a:t>&lt;/h2&gt;</a:t>
                      </a:r>
                    </a:p>
                    <a:p>
                      <a:r>
                        <a:rPr lang="en-US" altLang="zh-TW" sz="1800" b="0" i="0" u="none" strike="noStrike" kern="1200" baseline="0" dirty="0" smtClean="0">
                          <a:solidFill>
                            <a:schemeClr val="tx1"/>
                          </a:solidFill>
                          <a:latin typeface="+mn-lt"/>
                          <a:ea typeface="+mn-ea"/>
                          <a:cs typeface="+mn-cs"/>
                        </a:rPr>
                        <a:t>&lt;</a:t>
                      </a:r>
                      <a:r>
                        <a:rPr lang="en-US" altLang="zh-TW" sz="1800" b="0" i="0" u="none" strike="noStrike" kern="1200" baseline="0" dirty="0" err="1" smtClean="0">
                          <a:solidFill>
                            <a:schemeClr val="tx1"/>
                          </a:solidFill>
                          <a:latin typeface="+mn-lt"/>
                          <a:ea typeface="+mn-ea"/>
                          <a:cs typeface="+mn-cs"/>
                        </a:rPr>
                        <a:t>img</a:t>
                      </a:r>
                      <a:r>
                        <a:rPr lang="en-US" altLang="zh-TW" sz="1800" b="0" i="0" u="none" strike="noStrike" kern="1200" baseline="0" dirty="0" smtClean="0">
                          <a:solidFill>
                            <a:schemeClr val="tx1"/>
                          </a:solidFill>
                          <a:latin typeface="+mn-lt"/>
                          <a:ea typeface="+mn-ea"/>
                          <a:cs typeface="+mn-cs"/>
                        </a:rPr>
                        <a:t> </a:t>
                      </a:r>
                      <a:r>
                        <a:rPr lang="en-US" altLang="zh-TW" sz="1800" b="0" i="0" u="none" strike="noStrike" kern="1200" baseline="0" dirty="0" err="1" smtClean="0">
                          <a:solidFill>
                            <a:schemeClr val="tx1"/>
                          </a:solidFill>
                          <a:latin typeface="+mn-lt"/>
                          <a:ea typeface="+mn-ea"/>
                          <a:cs typeface="+mn-cs"/>
                        </a:rPr>
                        <a:t>src</a:t>
                      </a:r>
                      <a:r>
                        <a:rPr lang="en-US" altLang="zh-TW" sz="1800" b="0" i="0" u="none" strike="noStrike" kern="1200" baseline="0" dirty="0" smtClean="0">
                          <a:solidFill>
                            <a:schemeClr val="tx1"/>
                          </a:solidFill>
                          <a:latin typeface="+mn-lt"/>
                          <a:ea typeface="+mn-ea"/>
                          <a:cs typeface="+mn-cs"/>
                        </a:rPr>
                        <a:t>="</a:t>
                      </a:r>
                      <a:r>
                        <a:rPr lang="en-US" altLang="zh-TW" sz="1800" b="0" i="0" u="none" strike="noStrike" kern="1200" baseline="0" dirty="0" err="1" smtClean="0">
                          <a:solidFill>
                            <a:schemeClr val="tx1"/>
                          </a:solidFill>
                          <a:latin typeface="+mn-lt"/>
                          <a:ea typeface="+mn-ea"/>
                          <a:cs typeface="+mn-cs"/>
                        </a:rPr>
                        <a:t>img</a:t>
                      </a:r>
                      <a:r>
                        <a:rPr lang="en-US" altLang="zh-TW" sz="1800" b="0" i="0" u="none" strike="noStrike" kern="1200" baseline="0" dirty="0" smtClean="0">
                          <a:solidFill>
                            <a:schemeClr val="tx1"/>
                          </a:solidFill>
                          <a:latin typeface="+mn-lt"/>
                          <a:ea typeface="+mn-ea"/>
                          <a:cs typeface="+mn-cs"/>
                        </a:rPr>
                        <a:t>/2.jpg" height="200px"&gt;</a:t>
                      </a:r>
                    </a:p>
                    <a:p>
                      <a:r>
                        <a:rPr lang="en-US" altLang="zh-TW" sz="1800" b="0" i="0" u="none" strike="noStrike" kern="1200" baseline="0" dirty="0" smtClean="0">
                          <a:solidFill>
                            <a:schemeClr val="tx1"/>
                          </a:solidFill>
                          <a:latin typeface="+mn-lt"/>
                          <a:ea typeface="+mn-ea"/>
                          <a:cs typeface="+mn-cs"/>
                        </a:rPr>
                        <a:t>&lt;p&gt;</a:t>
                      </a:r>
                      <a:r>
                        <a:rPr lang="zh-TW" altLang="en-US" sz="1800" b="0" i="0" u="none" strike="noStrike" kern="1200" baseline="0" dirty="0" smtClean="0">
                          <a:solidFill>
                            <a:schemeClr val="tx1"/>
                          </a:solidFill>
                          <a:latin typeface="+mn-lt"/>
                          <a:ea typeface="+mn-ea"/>
                          <a:cs typeface="+mn-cs"/>
                        </a:rPr>
                        <a:t>井仔腳瓦盤鹽田是</a:t>
                      </a:r>
                      <a:r>
                        <a:rPr lang="en-US" altLang="zh-TW" sz="1800" b="0" i="0" u="none" strike="noStrike" kern="1200" baseline="0" dirty="0" smtClean="0">
                          <a:solidFill>
                            <a:schemeClr val="tx1"/>
                          </a:solidFill>
                          <a:latin typeface="+mn-lt"/>
                          <a:ea typeface="+mn-ea"/>
                          <a:cs typeface="+mn-cs"/>
                        </a:rPr>
                        <a:t>&lt;strong&gt;</a:t>
                      </a:r>
                      <a:r>
                        <a:rPr lang="zh-TW" altLang="en-US" sz="1800" b="0" i="0" u="none" strike="noStrike" kern="1200" baseline="0" dirty="0" smtClean="0">
                          <a:solidFill>
                            <a:schemeClr val="tx1"/>
                          </a:solidFill>
                          <a:latin typeface="+mn-lt"/>
                          <a:ea typeface="+mn-ea"/>
                          <a:cs typeface="+mn-cs"/>
                        </a:rPr>
                        <a:t>北門</a:t>
                      </a:r>
                      <a:r>
                        <a:rPr lang="en-US" altLang="zh-TW" sz="1800" b="0" i="0" u="none" strike="noStrike" kern="1200" baseline="0" dirty="0" smtClean="0">
                          <a:solidFill>
                            <a:schemeClr val="tx1"/>
                          </a:solidFill>
                          <a:latin typeface="+mn-lt"/>
                          <a:ea typeface="+mn-ea"/>
                          <a:cs typeface="+mn-cs"/>
                        </a:rPr>
                        <a:t>&lt;/strong&gt;</a:t>
                      </a:r>
                      <a:r>
                        <a:rPr lang="zh-TW" altLang="en-US" sz="1800" b="0" i="0" u="none" strike="noStrike" kern="1200" baseline="0" dirty="0" smtClean="0">
                          <a:solidFill>
                            <a:schemeClr val="tx1"/>
                          </a:solidFill>
                          <a:latin typeface="+mn-lt"/>
                          <a:ea typeface="+mn-ea"/>
                          <a:cs typeface="+mn-cs"/>
                        </a:rPr>
                        <a:t>的第一座鹽田，西元</a:t>
                      </a:r>
                      <a:r>
                        <a:rPr lang="en-US" altLang="zh-TW" sz="1800" b="0" i="0" u="none" strike="noStrike" kern="1200" baseline="0" dirty="0" smtClean="0">
                          <a:solidFill>
                            <a:schemeClr val="tx1"/>
                          </a:solidFill>
                          <a:latin typeface="+mn-lt"/>
                          <a:ea typeface="+mn-ea"/>
                          <a:cs typeface="+mn-cs"/>
                        </a:rPr>
                        <a:t>1818</a:t>
                      </a:r>
                      <a:r>
                        <a:rPr lang="zh-TW" altLang="en-US" sz="1800" b="0" i="0" u="none" strike="noStrike" kern="1200" baseline="0" dirty="0" smtClean="0">
                          <a:solidFill>
                            <a:schemeClr val="tx1"/>
                          </a:solidFill>
                          <a:latin typeface="+mn-lt"/>
                          <a:ea typeface="+mn-ea"/>
                          <a:cs typeface="+mn-cs"/>
                        </a:rPr>
                        <a:t>年開始曬鹽，因人工成本過高，在</a:t>
                      </a:r>
                      <a:r>
                        <a:rPr lang="en-US" altLang="zh-TW" sz="1800" b="0" i="0" u="none" strike="noStrike" kern="1200" baseline="0" dirty="0" smtClean="0">
                          <a:solidFill>
                            <a:schemeClr val="tx1"/>
                          </a:solidFill>
                          <a:latin typeface="+mn-lt"/>
                          <a:ea typeface="+mn-ea"/>
                          <a:cs typeface="+mn-cs"/>
                        </a:rPr>
                        <a:t>2002</a:t>
                      </a:r>
                      <a:r>
                        <a:rPr lang="zh-TW" altLang="en-US" sz="1800" b="0" i="0" u="none" strike="noStrike" kern="1200" baseline="0" dirty="0" smtClean="0">
                          <a:solidFill>
                            <a:schemeClr val="tx1"/>
                          </a:solidFill>
                          <a:latin typeface="+mn-lt"/>
                          <a:ea typeface="+mn-ea"/>
                          <a:cs typeface="+mn-cs"/>
                        </a:rPr>
                        <a:t>年停止曬鹽，鹽田漸漸荒廢，目前開發為觀光景點，遊客在此可體驗傳統曬鹽、挑鹽與收鹽。</a:t>
                      </a:r>
                      <a:r>
                        <a:rPr lang="en-US" altLang="zh-TW" sz="1800" b="0" i="0" u="none" strike="noStrike" kern="1200" baseline="0" dirty="0" smtClean="0">
                          <a:solidFill>
                            <a:schemeClr val="tx1"/>
                          </a:solidFill>
                          <a:latin typeface="+mn-lt"/>
                          <a:ea typeface="+mn-ea"/>
                          <a:cs typeface="+mn-cs"/>
                        </a:rPr>
                        <a:t>&lt;/p&gt;</a:t>
                      </a:r>
                    </a:p>
                    <a:p>
                      <a:r>
                        <a:rPr lang="en-US" altLang="zh-TW" sz="1800" b="0" i="0" u="none" strike="noStrike" kern="1200" baseline="0" dirty="0" smtClean="0">
                          <a:solidFill>
                            <a:schemeClr val="tx1"/>
                          </a:solidFill>
                          <a:latin typeface="+mn-lt"/>
                          <a:ea typeface="+mn-ea"/>
                          <a:cs typeface="+mn-cs"/>
                        </a:rPr>
                        <a:t>&lt;/section&gt;</a:t>
                      </a:r>
                    </a:p>
                    <a:p>
                      <a:r>
                        <a:rPr lang="en-US" altLang="zh-TW" sz="1800" b="0" i="0" u="none" strike="noStrike" kern="1200" baseline="0" dirty="0" smtClean="0">
                          <a:solidFill>
                            <a:schemeClr val="tx1"/>
                          </a:solidFill>
                          <a:latin typeface="+mn-lt"/>
                          <a:ea typeface="+mn-ea"/>
                          <a:cs typeface="+mn-cs"/>
                        </a:rPr>
                        <a:t>&lt;section </a:t>
                      </a:r>
                      <a:r>
                        <a:rPr lang="en-US" altLang="zh-TW" sz="1800" b="0" i="0" u="none" strike="noStrike" kern="1200" baseline="0" dirty="0" smtClean="0">
                          <a:solidFill>
                            <a:srgbClr val="FF0000"/>
                          </a:solidFill>
                          <a:latin typeface="+mn-lt"/>
                          <a:ea typeface="+mn-ea"/>
                          <a:cs typeface="+mn-cs"/>
                        </a:rPr>
                        <a:t>class="place" </a:t>
                      </a:r>
                      <a:r>
                        <a:rPr lang="en-US" altLang="zh-TW" sz="1800" b="0" i="0" u="none" strike="noStrike" kern="1200" baseline="0" dirty="0" smtClean="0">
                          <a:solidFill>
                            <a:schemeClr val="tx1"/>
                          </a:solidFill>
                          <a:latin typeface="+mn-lt"/>
                          <a:ea typeface="+mn-ea"/>
                          <a:cs typeface="+mn-cs"/>
                        </a:rPr>
                        <a:t>id="3"&gt;</a:t>
                      </a:r>
                    </a:p>
                    <a:p>
                      <a:r>
                        <a:rPr lang="en-US" altLang="zh-TW" sz="1800" b="0" i="0" u="none" strike="noStrike" kern="1200" baseline="0" dirty="0" smtClean="0">
                          <a:solidFill>
                            <a:schemeClr val="tx1"/>
                          </a:solidFill>
                          <a:latin typeface="+mn-lt"/>
                          <a:ea typeface="+mn-ea"/>
                          <a:cs typeface="+mn-cs"/>
                        </a:rPr>
                        <a:t>&lt;h2&gt;</a:t>
                      </a:r>
                      <a:r>
                        <a:rPr lang="zh-TW" altLang="en-US" sz="1800" b="0" i="0" u="none" strike="noStrike" kern="1200" baseline="0" dirty="0" smtClean="0">
                          <a:solidFill>
                            <a:schemeClr val="tx1"/>
                          </a:solidFill>
                          <a:latin typeface="+mn-lt"/>
                          <a:ea typeface="+mn-ea"/>
                          <a:cs typeface="+mn-cs"/>
                        </a:rPr>
                        <a:t>赤崁樓</a:t>
                      </a:r>
                      <a:r>
                        <a:rPr lang="en-US" altLang="zh-TW" sz="1800" b="0" i="0" u="none" strike="noStrike" kern="1200" baseline="0" dirty="0" smtClean="0">
                          <a:solidFill>
                            <a:schemeClr val="tx1"/>
                          </a:solidFill>
                          <a:latin typeface="+mn-lt"/>
                          <a:ea typeface="+mn-ea"/>
                          <a:cs typeface="+mn-cs"/>
                        </a:rPr>
                        <a:t>&lt;/h2&gt;</a:t>
                      </a:r>
                    </a:p>
                    <a:p>
                      <a:r>
                        <a:rPr lang="en-US" altLang="zh-TW" sz="1800" b="0" i="0" u="none" strike="noStrike" kern="1200" baseline="0" dirty="0" smtClean="0">
                          <a:solidFill>
                            <a:schemeClr val="tx1"/>
                          </a:solidFill>
                          <a:latin typeface="+mn-lt"/>
                          <a:ea typeface="+mn-ea"/>
                          <a:cs typeface="+mn-cs"/>
                        </a:rPr>
                        <a:t>&lt;</a:t>
                      </a:r>
                      <a:r>
                        <a:rPr lang="en-US" altLang="zh-TW" sz="1800" b="0" i="0" u="none" strike="noStrike" kern="1200" baseline="0" dirty="0" err="1" smtClean="0">
                          <a:solidFill>
                            <a:schemeClr val="tx1"/>
                          </a:solidFill>
                          <a:latin typeface="+mn-lt"/>
                          <a:ea typeface="+mn-ea"/>
                          <a:cs typeface="+mn-cs"/>
                        </a:rPr>
                        <a:t>img</a:t>
                      </a:r>
                      <a:r>
                        <a:rPr lang="en-US" altLang="zh-TW" sz="1800" b="0" i="0" u="none" strike="noStrike" kern="1200" baseline="0" dirty="0" smtClean="0">
                          <a:solidFill>
                            <a:schemeClr val="tx1"/>
                          </a:solidFill>
                          <a:latin typeface="+mn-lt"/>
                          <a:ea typeface="+mn-ea"/>
                          <a:cs typeface="+mn-cs"/>
                        </a:rPr>
                        <a:t> </a:t>
                      </a:r>
                      <a:r>
                        <a:rPr lang="en-US" altLang="zh-TW" sz="1800" b="0" i="0" u="none" strike="noStrike" kern="1200" baseline="0" dirty="0" err="1" smtClean="0">
                          <a:solidFill>
                            <a:schemeClr val="tx1"/>
                          </a:solidFill>
                          <a:latin typeface="+mn-lt"/>
                          <a:ea typeface="+mn-ea"/>
                          <a:cs typeface="+mn-cs"/>
                        </a:rPr>
                        <a:t>src</a:t>
                      </a:r>
                      <a:r>
                        <a:rPr lang="en-US" altLang="zh-TW" sz="1800" b="0" i="0" u="none" strike="noStrike" kern="1200" baseline="0" dirty="0" smtClean="0">
                          <a:solidFill>
                            <a:schemeClr val="tx1"/>
                          </a:solidFill>
                          <a:latin typeface="+mn-lt"/>
                          <a:ea typeface="+mn-ea"/>
                          <a:cs typeface="+mn-cs"/>
                        </a:rPr>
                        <a:t>="</a:t>
                      </a:r>
                      <a:r>
                        <a:rPr lang="en-US" altLang="zh-TW" sz="1800" b="0" i="0" u="none" strike="noStrike" kern="1200" baseline="0" dirty="0" err="1" smtClean="0">
                          <a:solidFill>
                            <a:schemeClr val="tx1"/>
                          </a:solidFill>
                          <a:latin typeface="+mn-lt"/>
                          <a:ea typeface="+mn-ea"/>
                          <a:cs typeface="+mn-cs"/>
                        </a:rPr>
                        <a:t>img</a:t>
                      </a:r>
                      <a:r>
                        <a:rPr lang="en-US" altLang="zh-TW" sz="1800" b="0" i="0" u="none" strike="noStrike" kern="1200" baseline="0" dirty="0" smtClean="0">
                          <a:solidFill>
                            <a:schemeClr val="tx1"/>
                          </a:solidFill>
                          <a:latin typeface="+mn-lt"/>
                          <a:ea typeface="+mn-ea"/>
                          <a:cs typeface="+mn-cs"/>
                        </a:rPr>
                        <a:t>/3.jpg" height="300px"&gt;</a:t>
                      </a:r>
                    </a:p>
                    <a:p>
                      <a:r>
                        <a:rPr lang="en-US" altLang="zh-TW" sz="1800" b="0" i="0" u="none" strike="noStrike" kern="1200" baseline="0" dirty="0" smtClean="0">
                          <a:solidFill>
                            <a:schemeClr val="tx1"/>
                          </a:solidFill>
                          <a:latin typeface="+mn-lt"/>
                          <a:ea typeface="+mn-ea"/>
                          <a:cs typeface="+mn-cs"/>
                        </a:rPr>
                        <a:t>&lt;p&gt;</a:t>
                      </a:r>
                      <a:r>
                        <a:rPr lang="zh-TW" altLang="en-US" sz="1800" b="0" i="0" u="none" strike="noStrike" kern="1200" baseline="0" dirty="0" smtClean="0">
                          <a:solidFill>
                            <a:schemeClr val="tx1"/>
                          </a:solidFill>
                          <a:latin typeface="+mn-lt"/>
                          <a:ea typeface="+mn-ea"/>
                          <a:cs typeface="+mn-cs"/>
                        </a:rPr>
                        <a:t>赤崁樓的前身為</a:t>
                      </a:r>
                      <a:r>
                        <a:rPr lang="en-US" altLang="zh-TW" sz="1800" b="0" i="0" u="none" strike="noStrike" kern="1200" baseline="0" dirty="0" smtClean="0">
                          <a:solidFill>
                            <a:schemeClr val="tx1"/>
                          </a:solidFill>
                          <a:latin typeface="+mn-lt"/>
                          <a:ea typeface="+mn-ea"/>
                          <a:cs typeface="+mn-cs"/>
                        </a:rPr>
                        <a:t>1653</a:t>
                      </a:r>
                      <a:r>
                        <a:rPr lang="zh-TW" altLang="en-US" sz="1800" b="0" i="0" u="none" strike="noStrike" kern="1200" baseline="0" dirty="0" smtClean="0">
                          <a:solidFill>
                            <a:schemeClr val="tx1"/>
                          </a:solidFill>
                          <a:latin typeface="+mn-lt"/>
                          <a:ea typeface="+mn-ea"/>
                          <a:cs typeface="+mn-cs"/>
                        </a:rPr>
                        <a:t>年荷蘭統治時期興建的</a:t>
                      </a:r>
                      <a:r>
                        <a:rPr lang="en-US" altLang="zh-TW" sz="1800" b="0" i="0" u="none" strike="noStrike" kern="1200" baseline="0" dirty="0" smtClean="0">
                          <a:solidFill>
                            <a:schemeClr val="tx1"/>
                          </a:solidFill>
                          <a:latin typeface="+mn-lt"/>
                          <a:ea typeface="+mn-ea"/>
                          <a:cs typeface="+mn-cs"/>
                        </a:rPr>
                        <a:t>&lt;strong&gt;</a:t>
                      </a:r>
                      <a:r>
                        <a:rPr lang="zh-TW" altLang="en-US" sz="1800" b="0" i="0" u="none" strike="noStrike" kern="1200" baseline="0" dirty="0" smtClean="0">
                          <a:solidFill>
                            <a:schemeClr val="tx1"/>
                          </a:solidFill>
                          <a:latin typeface="+mn-lt"/>
                          <a:ea typeface="+mn-ea"/>
                          <a:cs typeface="+mn-cs"/>
                        </a:rPr>
                        <a:t>普羅民遮城</a:t>
                      </a:r>
                      <a:r>
                        <a:rPr lang="en-US" altLang="zh-TW" sz="1800" b="0" i="0" u="none" strike="noStrike" kern="1200" baseline="0" dirty="0" smtClean="0">
                          <a:solidFill>
                            <a:schemeClr val="tx1"/>
                          </a:solidFill>
                          <a:latin typeface="+mn-lt"/>
                          <a:ea typeface="+mn-ea"/>
                          <a:cs typeface="+mn-cs"/>
                        </a:rPr>
                        <a:t>&lt;/strong&gt;</a:t>
                      </a:r>
                      <a:r>
                        <a:rPr lang="zh-TW" altLang="en-US" sz="1800" b="0" i="0" u="none" strike="noStrike" kern="1200" baseline="0" dirty="0" smtClean="0">
                          <a:solidFill>
                            <a:schemeClr val="tx1"/>
                          </a:solidFill>
                          <a:latin typeface="+mn-lt"/>
                          <a:ea typeface="+mn-ea"/>
                          <a:cs typeface="+mn-cs"/>
                        </a:rPr>
                        <a:t>，在地人稱為番仔樓，在清代已傾倒，而今日的赤崁樓，大部分是漢人在普羅民遮城</a:t>
                      </a:r>
                    </a:p>
                    <a:p>
                      <a:r>
                        <a:rPr lang="zh-TW" altLang="en-US" sz="1800" b="0" i="0" u="none" strike="noStrike" kern="1200" baseline="0" dirty="0" smtClean="0">
                          <a:solidFill>
                            <a:schemeClr val="tx1"/>
                          </a:solidFill>
                          <a:latin typeface="+mn-lt"/>
                          <a:ea typeface="+mn-ea"/>
                          <a:cs typeface="+mn-cs"/>
                        </a:rPr>
                        <a:t>遺跡上陸續興建的廟宇，包括海神廟與文昌閣。</a:t>
                      </a:r>
                      <a:r>
                        <a:rPr lang="en-US" altLang="zh-TW" sz="1800" b="0" i="0" u="none" strike="noStrike" kern="1200" baseline="0" dirty="0" smtClean="0">
                          <a:solidFill>
                            <a:schemeClr val="tx1"/>
                          </a:solidFill>
                          <a:latin typeface="+mn-lt"/>
                          <a:ea typeface="+mn-ea"/>
                          <a:cs typeface="+mn-cs"/>
                        </a:rPr>
                        <a:t>&lt;/p&gt;</a:t>
                      </a:r>
                    </a:p>
                    <a:p>
                      <a:r>
                        <a:rPr lang="en-US" altLang="zh-TW" sz="1800" b="0" i="0" u="none" strike="noStrike" kern="1200" baseline="0" dirty="0" smtClean="0">
                          <a:solidFill>
                            <a:schemeClr val="tx1"/>
                          </a:solidFill>
                          <a:latin typeface="+mn-lt"/>
                          <a:ea typeface="+mn-ea"/>
                          <a:cs typeface="+mn-cs"/>
                        </a:rPr>
                        <a:t>&lt;/section&gt;</a:t>
                      </a:r>
                      <a:endParaRPr lang="zh-TW" altLang="en-US" sz="16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9625811"/>
                  </a:ext>
                </a:extLst>
              </a:tr>
            </a:tbl>
          </a:graphicData>
        </a:graphic>
      </p:graphicFrame>
    </p:spTree>
    <p:extLst>
      <p:ext uri="{BB962C8B-B14F-4D97-AF65-F5344CB8AC3E}">
        <p14:creationId xmlns:p14="http://schemas.microsoft.com/office/powerpoint/2010/main" val="297990598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7403" y="332655"/>
            <a:ext cx="8329803" cy="1299917"/>
          </a:xfrm>
        </p:spPr>
        <p:txBody>
          <a:bodyPr>
            <a:normAutofit/>
          </a:bodyPr>
          <a:lstStyle/>
          <a:p>
            <a:r>
              <a:rPr lang="en-US" altLang="zh-TW" dirty="0"/>
              <a:t>2-4-2</a:t>
            </a:r>
            <a:r>
              <a:rPr lang="zh-TW" altLang="en-US" dirty="0"/>
              <a:t>　使用</a:t>
            </a:r>
            <a:r>
              <a:rPr lang="en-US" altLang="zh-TW" dirty="0"/>
              <a:t>CSS</a:t>
            </a:r>
            <a:r>
              <a:rPr lang="zh-TW" altLang="en-US" dirty="0"/>
              <a:t>美化網頁</a:t>
            </a:r>
            <a:br>
              <a:rPr lang="zh-TW" altLang="en-US" dirty="0"/>
            </a:br>
            <a:r>
              <a:rPr lang="zh-TW" altLang="en-US" sz="2700" b="0" dirty="0"/>
              <a:t>修改前</a:t>
            </a:r>
            <a:r>
              <a:rPr lang="en-US" altLang="zh-TW" sz="2700" b="0" dirty="0"/>
              <a:t>ch2\ch2-4-2-a.html</a:t>
            </a:r>
            <a:r>
              <a:rPr lang="zh-TW" altLang="en-US" sz="2700" b="0" dirty="0"/>
              <a:t>與修改後</a:t>
            </a:r>
            <a:r>
              <a:rPr lang="en-US" altLang="zh-TW" sz="2700" b="0" dirty="0"/>
              <a:t>ch2\ch2-4-2-b.html</a:t>
            </a:r>
            <a:endParaRPr lang="zh-TW" altLang="en-US" sz="600"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57</a:t>
            </a:fld>
            <a:endParaRPr lang="zh-TW" altLang="en-US"/>
          </a:p>
        </p:txBody>
      </p:sp>
      <p:graphicFrame>
        <p:nvGraphicFramePr>
          <p:cNvPr id="6" name="表格 5"/>
          <p:cNvGraphicFramePr>
            <a:graphicFrameLocks noGrp="1"/>
          </p:cNvGraphicFramePr>
          <p:nvPr>
            <p:extLst>
              <p:ext uri="{D42A27DB-BD31-4B8C-83A1-F6EECF244321}">
                <p14:modId xmlns:p14="http://schemas.microsoft.com/office/powerpoint/2010/main" val="2908650741"/>
              </p:ext>
            </p:extLst>
          </p:nvPr>
        </p:nvGraphicFramePr>
        <p:xfrm>
          <a:off x="487220" y="1600200"/>
          <a:ext cx="4320480" cy="3262977"/>
        </p:xfrm>
        <a:graphic>
          <a:graphicData uri="http://schemas.openxmlformats.org/drawingml/2006/table">
            <a:tbl>
              <a:tblPr firstRow="1" bandRow="1">
                <a:tableStyleId>{9D7B26C5-4107-4FEC-AEDC-1716B250A1EF}</a:tableStyleId>
              </a:tblPr>
              <a:tblGrid>
                <a:gridCol w="4320480">
                  <a:extLst>
                    <a:ext uri="{9D8B030D-6E8A-4147-A177-3AD203B41FA5}">
                      <a16:colId xmlns:a16="http://schemas.microsoft.com/office/drawing/2014/main" val="2567928064"/>
                    </a:ext>
                  </a:extLst>
                </a:gridCol>
              </a:tblGrid>
              <a:tr h="3262977">
                <a:tc>
                  <a:txBody>
                    <a:bodyPr/>
                    <a:lstStyle/>
                    <a:p>
                      <a:r>
                        <a:rPr lang="en-US" altLang="zh-TW" sz="1800" b="0" i="0" u="none" strike="noStrike" kern="1200" baseline="0" dirty="0" smtClean="0">
                          <a:solidFill>
                            <a:schemeClr val="tx1"/>
                          </a:solidFill>
                          <a:latin typeface="+mn-lt"/>
                          <a:ea typeface="+mn-ea"/>
                          <a:cs typeface="+mn-cs"/>
                        </a:rPr>
                        <a:t>&lt;section </a:t>
                      </a:r>
                      <a:r>
                        <a:rPr lang="en-US" altLang="zh-TW" sz="1800" b="0" i="0" u="none" strike="noStrike" kern="1200" baseline="0" dirty="0" smtClean="0">
                          <a:solidFill>
                            <a:srgbClr val="FF0000"/>
                          </a:solidFill>
                          <a:latin typeface="+mn-lt"/>
                          <a:ea typeface="+mn-ea"/>
                          <a:cs typeface="+mn-cs"/>
                        </a:rPr>
                        <a:t>class="place" </a:t>
                      </a:r>
                      <a:r>
                        <a:rPr lang="en-US" altLang="zh-TW" sz="1800" b="0" i="0" u="none" strike="noStrike" kern="1200" baseline="0" dirty="0" smtClean="0">
                          <a:solidFill>
                            <a:schemeClr val="tx1"/>
                          </a:solidFill>
                          <a:latin typeface="+mn-lt"/>
                          <a:ea typeface="+mn-ea"/>
                          <a:cs typeface="+mn-cs"/>
                        </a:rPr>
                        <a:t>id="4"&gt;</a:t>
                      </a:r>
                    </a:p>
                    <a:p>
                      <a:r>
                        <a:rPr lang="en-US" altLang="zh-TW" sz="1800" b="0" i="0" u="none" strike="noStrike" kern="1200" baseline="0" dirty="0" smtClean="0">
                          <a:solidFill>
                            <a:schemeClr val="tx1"/>
                          </a:solidFill>
                          <a:latin typeface="+mn-lt"/>
                          <a:ea typeface="+mn-ea"/>
                          <a:cs typeface="+mn-cs"/>
                        </a:rPr>
                        <a:t>&lt;h2&gt;</a:t>
                      </a:r>
                      <a:r>
                        <a:rPr lang="zh-TW" altLang="en-US" sz="1800" b="0" i="0" u="none" strike="noStrike" kern="1200" baseline="0" dirty="0" smtClean="0">
                          <a:solidFill>
                            <a:schemeClr val="tx1"/>
                          </a:solidFill>
                          <a:latin typeface="+mn-lt"/>
                          <a:ea typeface="+mn-ea"/>
                          <a:cs typeface="+mn-cs"/>
                        </a:rPr>
                        <a:t>台南孔廟</a:t>
                      </a:r>
                      <a:r>
                        <a:rPr lang="en-US" altLang="zh-TW" sz="1800" b="0" i="0" u="none" strike="noStrike" kern="1200" baseline="0" dirty="0" smtClean="0">
                          <a:solidFill>
                            <a:schemeClr val="tx1"/>
                          </a:solidFill>
                          <a:latin typeface="+mn-lt"/>
                          <a:ea typeface="+mn-ea"/>
                          <a:cs typeface="+mn-cs"/>
                        </a:rPr>
                        <a:t>&lt;/h2&gt;</a:t>
                      </a:r>
                    </a:p>
                    <a:p>
                      <a:r>
                        <a:rPr lang="en-US" altLang="zh-TW" sz="1800" b="0" i="0" u="none" strike="noStrike" kern="1200" baseline="0" dirty="0" smtClean="0">
                          <a:solidFill>
                            <a:schemeClr val="tx1"/>
                          </a:solidFill>
                          <a:latin typeface="+mn-lt"/>
                          <a:ea typeface="+mn-ea"/>
                          <a:cs typeface="+mn-cs"/>
                        </a:rPr>
                        <a:t>&lt;</a:t>
                      </a:r>
                      <a:r>
                        <a:rPr lang="en-US" altLang="zh-TW" sz="1800" b="0" i="0" u="none" strike="noStrike" kern="1200" baseline="0" dirty="0" err="1" smtClean="0">
                          <a:solidFill>
                            <a:schemeClr val="tx1"/>
                          </a:solidFill>
                          <a:latin typeface="+mn-lt"/>
                          <a:ea typeface="+mn-ea"/>
                          <a:cs typeface="+mn-cs"/>
                        </a:rPr>
                        <a:t>img</a:t>
                      </a:r>
                      <a:r>
                        <a:rPr lang="en-US" altLang="zh-TW" sz="1800" b="0" i="0" u="none" strike="noStrike" kern="1200" baseline="0" dirty="0" smtClean="0">
                          <a:solidFill>
                            <a:schemeClr val="tx1"/>
                          </a:solidFill>
                          <a:latin typeface="+mn-lt"/>
                          <a:ea typeface="+mn-ea"/>
                          <a:cs typeface="+mn-cs"/>
                        </a:rPr>
                        <a:t> </a:t>
                      </a:r>
                      <a:r>
                        <a:rPr lang="en-US" altLang="zh-TW" sz="1800" b="0" i="0" u="none" strike="noStrike" kern="1200" baseline="0" dirty="0" err="1" smtClean="0">
                          <a:solidFill>
                            <a:schemeClr val="tx1"/>
                          </a:solidFill>
                          <a:latin typeface="+mn-lt"/>
                          <a:ea typeface="+mn-ea"/>
                          <a:cs typeface="+mn-cs"/>
                        </a:rPr>
                        <a:t>src</a:t>
                      </a:r>
                      <a:r>
                        <a:rPr lang="en-US" altLang="zh-TW" sz="1800" b="0" i="0" u="none" strike="noStrike" kern="1200" baseline="0" dirty="0" smtClean="0">
                          <a:solidFill>
                            <a:schemeClr val="tx1"/>
                          </a:solidFill>
                          <a:latin typeface="+mn-lt"/>
                          <a:ea typeface="+mn-ea"/>
                          <a:cs typeface="+mn-cs"/>
                        </a:rPr>
                        <a:t>="</a:t>
                      </a:r>
                      <a:r>
                        <a:rPr lang="en-US" altLang="zh-TW" sz="1800" b="0" i="0" u="none" strike="noStrike" kern="1200" baseline="0" dirty="0" err="1" smtClean="0">
                          <a:solidFill>
                            <a:schemeClr val="tx1"/>
                          </a:solidFill>
                          <a:latin typeface="+mn-lt"/>
                          <a:ea typeface="+mn-ea"/>
                          <a:cs typeface="+mn-cs"/>
                        </a:rPr>
                        <a:t>img</a:t>
                      </a:r>
                      <a:r>
                        <a:rPr lang="en-US" altLang="zh-TW" sz="1800" b="0" i="0" u="none" strike="noStrike" kern="1200" baseline="0" dirty="0" smtClean="0">
                          <a:solidFill>
                            <a:schemeClr val="tx1"/>
                          </a:solidFill>
                          <a:latin typeface="+mn-lt"/>
                          <a:ea typeface="+mn-ea"/>
                          <a:cs typeface="+mn-cs"/>
                        </a:rPr>
                        <a:t>/4.jpg" height="300px"&gt;</a:t>
                      </a:r>
                    </a:p>
                    <a:p>
                      <a:r>
                        <a:rPr lang="en-US" altLang="zh-TW" sz="1800" b="0" i="0" u="none" strike="noStrike" kern="1200" baseline="0" dirty="0" smtClean="0">
                          <a:solidFill>
                            <a:schemeClr val="tx1"/>
                          </a:solidFill>
                          <a:latin typeface="+mn-lt"/>
                          <a:ea typeface="+mn-ea"/>
                          <a:cs typeface="+mn-cs"/>
                        </a:rPr>
                        <a:t>&lt;p&gt;</a:t>
                      </a:r>
                      <a:r>
                        <a:rPr lang="zh-TW" altLang="en-US" sz="1800" b="0" i="0" u="none" strike="noStrike" kern="1200" baseline="0" dirty="0" smtClean="0">
                          <a:solidFill>
                            <a:schemeClr val="tx1"/>
                          </a:solidFill>
                          <a:latin typeface="+mn-lt"/>
                          <a:ea typeface="+mn-ea"/>
                          <a:cs typeface="+mn-cs"/>
                        </a:rPr>
                        <a:t>台南孔廟是台灣最早成立的孔廟，建於西元</a:t>
                      </a:r>
                      <a:r>
                        <a:rPr lang="en-US" altLang="zh-TW" sz="1800" b="0" i="0" u="none" strike="noStrike" kern="1200" baseline="0" dirty="0" smtClean="0">
                          <a:solidFill>
                            <a:schemeClr val="tx1"/>
                          </a:solidFill>
                          <a:latin typeface="+mn-lt"/>
                          <a:ea typeface="+mn-ea"/>
                          <a:cs typeface="+mn-cs"/>
                        </a:rPr>
                        <a:t>1665</a:t>
                      </a:r>
                      <a:r>
                        <a:rPr lang="zh-TW" altLang="en-US" sz="1800" b="0" i="0" u="none" strike="noStrike" kern="1200" baseline="0" dirty="0" smtClean="0">
                          <a:solidFill>
                            <a:schemeClr val="tx1"/>
                          </a:solidFill>
                          <a:latin typeface="+mn-lt"/>
                          <a:ea typeface="+mn-ea"/>
                          <a:cs typeface="+mn-cs"/>
                        </a:rPr>
                        <a:t>年，是臺灣最早的孔廟。清</a:t>
                      </a:r>
                    </a:p>
                    <a:p>
                      <a:r>
                        <a:rPr lang="zh-TW" altLang="en-US" sz="1800" b="0" i="0" u="none" strike="noStrike" kern="1200" baseline="0" dirty="0" smtClean="0">
                          <a:solidFill>
                            <a:schemeClr val="tx1"/>
                          </a:solidFill>
                          <a:latin typeface="+mn-lt"/>
                          <a:ea typeface="+mn-ea"/>
                          <a:cs typeface="+mn-cs"/>
                        </a:rPr>
                        <a:t>朝時招收學生入學，因此稱作「</a:t>
                      </a:r>
                      <a:r>
                        <a:rPr lang="en-US" altLang="zh-TW" sz="1800" b="0" i="0" u="none" strike="noStrike" kern="1200" baseline="0" dirty="0" smtClean="0">
                          <a:solidFill>
                            <a:schemeClr val="tx1"/>
                          </a:solidFill>
                          <a:latin typeface="+mn-lt"/>
                          <a:ea typeface="+mn-ea"/>
                          <a:cs typeface="+mn-cs"/>
                        </a:rPr>
                        <a:t>&lt;strong&gt;</a:t>
                      </a:r>
                      <a:r>
                        <a:rPr lang="zh-TW" altLang="en-US" sz="1800" b="0" i="0" u="none" strike="noStrike" kern="1200" baseline="0" dirty="0" smtClean="0">
                          <a:solidFill>
                            <a:schemeClr val="tx1"/>
                          </a:solidFill>
                          <a:latin typeface="+mn-lt"/>
                          <a:ea typeface="+mn-ea"/>
                          <a:cs typeface="+mn-cs"/>
                        </a:rPr>
                        <a:t>全臺首學</a:t>
                      </a:r>
                      <a:r>
                        <a:rPr lang="en-US" altLang="zh-TW" sz="1800" b="0" i="0" u="none" strike="noStrike" kern="1200" baseline="0" dirty="0" smtClean="0">
                          <a:solidFill>
                            <a:schemeClr val="tx1"/>
                          </a:solidFill>
                          <a:latin typeface="+mn-lt"/>
                          <a:ea typeface="+mn-ea"/>
                          <a:cs typeface="+mn-cs"/>
                        </a:rPr>
                        <a:t>&lt;/strong&gt;</a:t>
                      </a:r>
                      <a:r>
                        <a:rPr lang="zh-TW" altLang="en-US" sz="1800" b="0" i="0" u="none" strike="noStrike" kern="1200" baseline="0" dirty="0" smtClean="0">
                          <a:solidFill>
                            <a:schemeClr val="tx1"/>
                          </a:solidFill>
                          <a:latin typeface="+mn-lt"/>
                          <a:ea typeface="+mn-ea"/>
                          <a:cs typeface="+mn-cs"/>
                        </a:rPr>
                        <a:t>」。</a:t>
                      </a:r>
                      <a:r>
                        <a:rPr lang="en-US" altLang="zh-TW" sz="1800" b="0" i="0" u="none" strike="noStrike" kern="1200" baseline="0" dirty="0" smtClean="0">
                          <a:solidFill>
                            <a:schemeClr val="tx1"/>
                          </a:solidFill>
                          <a:latin typeface="+mn-lt"/>
                          <a:ea typeface="+mn-ea"/>
                          <a:cs typeface="+mn-cs"/>
                        </a:rPr>
                        <a:t>&lt;/p&gt;</a:t>
                      </a:r>
                    </a:p>
                    <a:p>
                      <a:r>
                        <a:rPr lang="en-US" altLang="zh-TW" sz="1800" b="0" i="0" u="none" strike="noStrike" kern="1200" baseline="0" dirty="0" smtClean="0">
                          <a:solidFill>
                            <a:schemeClr val="tx1"/>
                          </a:solidFill>
                          <a:latin typeface="+mn-lt"/>
                          <a:ea typeface="+mn-ea"/>
                          <a:cs typeface="+mn-cs"/>
                        </a:rPr>
                        <a:t>&lt;/section&gt;</a:t>
                      </a:r>
                    </a:p>
                    <a:p>
                      <a:r>
                        <a:rPr lang="en-US" altLang="zh-TW" sz="1800" b="0" i="0" u="none" strike="noStrike" kern="1200" baseline="0" dirty="0" smtClean="0">
                          <a:solidFill>
                            <a:schemeClr val="tx1"/>
                          </a:solidFill>
                          <a:latin typeface="+mn-lt"/>
                          <a:ea typeface="+mn-ea"/>
                          <a:cs typeface="+mn-cs"/>
                        </a:rPr>
                        <a:t>&lt;/div&gt;</a:t>
                      </a:r>
                    </a:p>
                    <a:p>
                      <a:r>
                        <a:rPr lang="en-US" altLang="zh-TW" sz="1800" b="0" i="0" u="none" strike="noStrike" kern="1200" baseline="0" dirty="0" smtClean="0">
                          <a:solidFill>
                            <a:schemeClr val="tx1"/>
                          </a:solidFill>
                          <a:latin typeface="+mn-lt"/>
                          <a:ea typeface="+mn-ea"/>
                          <a:cs typeface="+mn-cs"/>
                        </a:rPr>
                        <a:t>&lt;/body&gt;</a:t>
                      </a:r>
                    </a:p>
                    <a:p>
                      <a:r>
                        <a:rPr lang="en-US" altLang="zh-TW" sz="1800" b="0" i="0" u="none" strike="noStrike" kern="1200" baseline="0" dirty="0" smtClean="0">
                          <a:solidFill>
                            <a:schemeClr val="tx1"/>
                          </a:solidFill>
                          <a:latin typeface="+mn-lt"/>
                          <a:ea typeface="+mn-ea"/>
                          <a:cs typeface="+mn-cs"/>
                        </a:rPr>
                        <a:t>&lt;/html&gt;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9625811"/>
                  </a:ext>
                </a:extLst>
              </a:tr>
            </a:tbl>
          </a:graphicData>
        </a:graphic>
      </p:graphicFrame>
    </p:spTree>
    <p:extLst>
      <p:ext uri="{BB962C8B-B14F-4D97-AF65-F5344CB8AC3E}">
        <p14:creationId xmlns:p14="http://schemas.microsoft.com/office/powerpoint/2010/main" val="5181513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7403" y="192413"/>
            <a:ext cx="8329803" cy="1440160"/>
          </a:xfrm>
        </p:spPr>
        <p:txBody>
          <a:bodyPr>
            <a:normAutofit/>
          </a:bodyPr>
          <a:lstStyle/>
          <a:p>
            <a:r>
              <a:rPr lang="en-US" altLang="zh-TW" dirty="0"/>
              <a:t>2-4-2</a:t>
            </a:r>
            <a:r>
              <a:rPr lang="zh-TW" altLang="en-US" dirty="0"/>
              <a:t>　使用</a:t>
            </a:r>
            <a:r>
              <a:rPr lang="en-US" altLang="zh-TW" dirty="0"/>
              <a:t>CSS</a:t>
            </a:r>
            <a:r>
              <a:rPr lang="zh-TW" altLang="en-US" dirty="0"/>
              <a:t>美化網頁</a:t>
            </a:r>
            <a:br>
              <a:rPr lang="zh-TW" altLang="en-US" dirty="0"/>
            </a:br>
            <a:r>
              <a:rPr lang="zh-TW" altLang="en-US" sz="2700" b="0" dirty="0"/>
              <a:t>修改前</a:t>
            </a:r>
            <a:r>
              <a:rPr lang="en-US" altLang="zh-TW" sz="2700" b="0" dirty="0"/>
              <a:t>ch2\ch2-4-2-a.html</a:t>
            </a:r>
            <a:r>
              <a:rPr lang="zh-TW" altLang="en-US" sz="2700" b="0" dirty="0"/>
              <a:t>與修改後</a:t>
            </a:r>
            <a:r>
              <a:rPr lang="en-US" altLang="zh-TW" sz="2700" b="0" dirty="0"/>
              <a:t>ch2\ch2-4-2-b.html</a:t>
            </a:r>
            <a:endParaRPr lang="zh-TW" altLang="en-US" sz="600" dirty="0"/>
          </a:p>
        </p:txBody>
      </p:sp>
      <p:pic>
        <p:nvPicPr>
          <p:cNvPr id="9" name="內容版面配置區 8"/>
          <p:cNvPicPr>
            <a:picLocks noGrp="1" noChangeAspect="1"/>
          </p:cNvPicPr>
          <p:nvPr>
            <p:ph idx="1"/>
          </p:nvPr>
        </p:nvPicPr>
        <p:blipFill>
          <a:blip r:embed="rId2"/>
          <a:stretch>
            <a:fillRect/>
          </a:stretch>
        </p:blipFill>
        <p:spPr>
          <a:xfrm>
            <a:off x="901607" y="1341438"/>
            <a:ext cx="6820086" cy="5040312"/>
          </a:xfrm>
          <a:prstGeom prst="rect">
            <a:avLst/>
          </a:prstGeom>
        </p:spPr>
      </p:pic>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58</a:t>
            </a:fld>
            <a:endParaRPr lang="zh-TW" altLang="en-US"/>
          </a:p>
        </p:txBody>
      </p:sp>
    </p:spTree>
    <p:extLst>
      <p:ext uri="{BB962C8B-B14F-4D97-AF65-F5344CB8AC3E}">
        <p14:creationId xmlns:p14="http://schemas.microsoft.com/office/powerpoint/2010/main" val="285794700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36713" y="564844"/>
            <a:ext cx="8229600" cy="990600"/>
          </a:xfrm>
        </p:spPr>
        <p:txBody>
          <a:bodyPr>
            <a:normAutofit fontScale="90000"/>
          </a:bodyPr>
          <a:lstStyle/>
          <a:p>
            <a:r>
              <a:rPr lang="en-US" altLang="zh-TW" dirty="0"/>
              <a:t>2-1-1</a:t>
            </a:r>
            <a:r>
              <a:rPr lang="zh-TW" altLang="en-US" dirty="0"/>
              <a:t>　區塊元素（</a:t>
            </a:r>
            <a:r>
              <a:rPr lang="en-US" altLang="zh-TW" dirty="0"/>
              <a:t>block</a:t>
            </a:r>
            <a:r>
              <a:rPr lang="zh-TW" altLang="en-US" dirty="0" smtClean="0"/>
              <a:t>）</a:t>
            </a:r>
            <a:r>
              <a:rPr lang="en-US" altLang="zh-TW" dirty="0" smtClean="0"/>
              <a:t/>
            </a:r>
            <a:br>
              <a:rPr lang="en-US" altLang="zh-TW" dirty="0" smtClean="0"/>
            </a:br>
            <a:r>
              <a:rPr lang="en-US" altLang="zh-TW" b="0" dirty="0"/>
              <a:t>ch2\ch2-1-1.html</a:t>
            </a:r>
            <a:endParaRPr lang="zh-TW" altLang="en-US" dirty="0"/>
          </a:p>
        </p:txBody>
      </p:sp>
      <p:sp>
        <p:nvSpPr>
          <p:cNvPr id="3" name="內容版面配置區 2"/>
          <p:cNvSpPr>
            <a:spLocks noGrp="1"/>
          </p:cNvSpPr>
          <p:nvPr>
            <p:ph idx="1"/>
          </p:nvPr>
        </p:nvSpPr>
        <p:spPr>
          <a:xfrm>
            <a:off x="454360" y="1772816"/>
            <a:ext cx="8229600" cy="4876800"/>
          </a:xfrm>
        </p:spPr>
        <p:txBody>
          <a:bodyPr>
            <a:normAutofit/>
          </a:bodyPr>
          <a:lstStyle/>
          <a:p>
            <a:endParaRPr lang="zh-TW" altLang="en-US" sz="2400"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6</a:t>
            </a:fld>
            <a:endParaRPr lang="zh-TW" altLang="en-US"/>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3068960"/>
            <a:ext cx="8286193" cy="2745375"/>
          </a:xfrm>
          <a:prstGeom prst="rect">
            <a:avLst/>
          </a:prstGeom>
        </p:spPr>
      </p:pic>
    </p:spTree>
    <p:extLst>
      <p:ext uri="{BB962C8B-B14F-4D97-AF65-F5344CB8AC3E}">
        <p14:creationId xmlns:p14="http://schemas.microsoft.com/office/powerpoint/2010/main" val="185649041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23528" y="548680"/>
            <a:ext cx="8229600" cy="990600"/>
          </a:xfrm>
        </p:spPr>
        <p:txBody>
          <a:bodyPr>
            <a:normAutofit fontScale="90000"/>
          </a:bodyPr>
          <a:lstStyle/>
          <a:p>
            <a:r>
              <a:rPr lang="en-US" altLang="zh-TW" dirty="0"/>
              <a:t>2-1-1</a:t>
            </a:r>
            <a:r>
              <a:rPr lang="zh-TW" altLang="en-US" dirty="0"/>
              <a:t>　區塊元素（</a:t>
            </a:r>
            <a:r>
              <a:rPr lang="en-US" altLang="zh-TW" dirty="0"/>
              <a:t>block</a:t>
            </a:r>
            <a:r>
              <a:rPr lang="zh-TW" altLang="en-US" dirty="0" smtClean="0"/>
              <a:t>）</a:t>
            </a:r>
            <a:r>
              <a:rPr lang="en-US" altLang="zh-TW" dirty="0" smtClean="0"/>
              <a:t/>
            </a:r>
            <a:br>
              <a:rPr lang="en-US" altLang="zh-TW" dirty="0" smtClean="0"/>
            </a:br>
            <a:r>
              <a:rPr lang="en-US" altLang="zh-TW" b="0" dirty="0"/>
              <a:t>ch2\ch2-1-1.html</a:t>
            </a:r>
            <a:endParaRPr lang="zh-TW" altLang="en-US" dirty="0"/>
          </a:p>
        </p:txBody>
      </p:sp>
      <p:sp>
        <p:nvSpPr>
          <p:cNvPr id="3" name="內容版面配置區 2"/>
          <p:cNvSpPr>
            <a:spLocks noGrp="1"/>
          </p:cNvSpPr>
          <p:nvPr>
            <p:ph idx="1"/>
          </p:nvPr>
        </p:nvSpPr>
        <p:spPr>
          <a:xfrm>
            <a:off x="323528" y="1484784"/>
            <a:ext cx="8229600" cy="4876800"/>
          </a:xfrm>
        </p:spPr>
        <p:txBody>
          <a:bodyPr>
            <a:normAutofit/>
          </a:bodyPr>
          <a:lstStyle/>
          <a:p>
            <a:endParaRPr lang="zh-TW" altLang="en-US" sz="2400"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7</a:t>
            </a:fld>
            <a:endParaRPr lang="zh-TW" altLang="en-US"/>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2894816"/>
            <a:ext cx="8388424" cy="2056736"/>
          </a:xfrm>
          <a:prstGeom prst="rect">
            <a:avLst/>
          </a:prstGeom>
        </p:spPr>
      </p:pic>
    </p:spTree>
    <p:extLst>
      <p:ext uri="{BB962C8B-B14F-4D97-AF65-F5344CB8AC3E}">
        <p14:creationId xmlns:p14="http://schemas.microsoft.com/office/powerpoint/2010/main" val="250198857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96753" y="476672"/>
            <a:ext cx="8229600" cy="990600"/>
          </a:xfrm>
        </p:spPr>
        <p:txBody>
          <a:bodyPr>
            <a:normAutofit fontScale="90000"/>
          </a:bodyPr>
          <a:lstStyle/>
          <a:p>
            <a:r>
              <a:rPr lang="en-US" altLang="zh-TW" dirty="0"/>
              <a:t>2-1-1</a:t>
            </a:r>
            <a:r>
              <a:rPr lang="zh-TW" altLang="en-US" dirty="0"/>
              <a:t>　區塊元素（</a:t>
            </a:r>
            <a:r>
              <a:rPr lang="en-US" altLang="zh-TW" dirty="0"/>
              <a:t>block</a:t>
            </a:r>
            <a:r>
              <a:rPr lang="zh-TW" altLang="en-US" dirty="0" smtClean="0"/>
              <a:t>）</a:t>
            </a:r>
            <a:r>
              <a:rPr lang="en-US" altLang="zh-TW" dirty="0" smtClean="0"/>
              <a:t/>
            </a:r>
            <a:br>
              <a:rPr lang="en-US" altLang="zh-TW" dirty="0" smtClean="0"/>
            </a:br>
            <a:r>
              <a:rPr lang="en-US" altLang="zh-TW" b="0" dirty="0"/>
              <a:t>ch2\ch2-1-1.html</a:t>
            </a:r>
            <a:endParaRPr lang="zh-TW" altLang="en-US" dirty="0"/>
          </a:p>
        </p:txBody>
      </p:sp>
      <p:sp>
        <p:nvSpPr>
          <p:cNvPr id="3" name="內容版面配置區 2"/>
          <p:cNvSpPr>
            <a:spLocks noGrp="1"/>
          </p:cNvSpPr>
          <p:nvPr>
            <p:ph idx="1"/>
          </p:nvPr>
        </p:nvSpPr>
        <p:spPr>
          <a:xfrm>
            <a:off x="323528" y="1484784"/>
            <a:ext cx="8229600" cy="4876800"/>
          </a:xfrm>
        </p:spPr>
        <p:txBody>
          <a:bodyPr>
            <a:normAutofit/>
          </a:bodyPr>
          <a:lstStyle/>
          <a:p>
            <a:endParaRPr lang="zh-TW" altLang="en-US" sz="2400"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8</a:t>
            </a:fld>
            <a:endParaRPr lang="zh-TW" altLang="en-US"/>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361" y="3212976"/>
            <a:ext cx="8028384" cy="2881154"/>
          </a:xfrm>
          <a:prstGeom prst="rect">
            <a:avLst/>
          </a:prstGeom>
        </p:spPr>
      </p:pic>
    </p:spTree>
    <p:extLst>
      <p:ext uri="{BB962C8B-B14F-4D97-AF65-F5344CB8AC3E}">
        <p14:creationId xmlns:p14="http://schemas.microsoft.com/office/powerpoint/2010/main" val="47325051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3284" y="460611"/>
            <a:ext cx="8229600" cy="990600"/>
          </a:xfrm>
        </p:spPr>
        <p:txBody>
          <a:bodyPr>
            <a:normAutofit fontScale="90000"/>
          </a:bodyPr>
          <a:lstStyle/>
          <a:p>
            <a:r>
              <a:rPr lang="en-US" altLang="zh-TW" dirty="0"/>
              <a:t>2-1-1</a:t>
            </a:r>
            <a:r>
              <a:rPr lang="zh-TW" altLang="en-US" dirty="0"/>
              <a:t>　區塊元素（</a:t>
            </a:r>
            <a:r>
              <a:rPr lang="en-US" altLang="zh-TW" dirty="0"/>
              <a:t>block</a:t>
            </a:r>
            <a:r>
              <a:rPr lang="zh-TW" altLang="en-US" dirty="0" smtClean="0"/>
              <a:t>）</a:t>
            </a:r>
            <a:r>
              <a:rPr lang="en-US" altLang="zh-TW" dirty="0" smtClean="0"/>
              <a:t/>
            </a:r>
            <a:br>
              <a:rPr lang="en-US" altLang="zh-TW" dirty="0" smtClean="0"/>
            </a:br>
            <a:r>
              <a:rPr lang="en-US" altLang="zh-TW" b="0" dirty="0"/>
              <a:t>ch2\ch2-1-1.html</a:t>
            </a:r>
            <a:endParaRPr lang="zh-TW" altLang="en-US" dirty="0"/>
          </a:p>
        </p:txBody>
      </p:sp>
      <p:sp>
        <p:nvSpPr>
          <p:cNvPr id="3" name="內容版面配置區 2"/>
          <p:cNvSpPr>
            <a:spLocks noGrp="1"/>
          </p:cNvSpPr>
          <p:nvPr>
            <p:ph idx="1"/>
          </p:nvPr>
        </p:nvSpPr>
        <p:spPr>
          <a:xfrm>
            <a:off x="393914" y="1564351"/>
            <a:ext cx="8229600" cy="4876800"/>
          </a:xfrm>
        </p:spPr>
        <p:txBody>
          <a:bodyPr>
            <a:normAutofit/>
          </a:bodyPr>
          <a:lstStyle/>
          <a:p>
            <a:endParaRPr lang="zh-TW" altLang="en-US" sz="2400"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9</a:t>
            </a:fld>
            <a:endParaRPr lang="zh-TW" altLang="en-US"/>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226" y="3429000"/>
            <a:ext cx="8139338" cy="2724119"/>
          </a:xfrm>
          <a:prstGeom prst="rect">
            <a:avLst/>
          </a:prstGeom>
        </p:spPr>
      </p:pic>
    </p:spTree>
    <p:extLst>
      <p:ext uri="{BB962C8B-B14F-4D97-AF65-F5344CB8AC3E}">
        <p14:creationId xmlns:p14="http://schemas.microsoft.com/office/powerpoint/2010/main" val="20326687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theme/theme1.xml><?xml version="1.0" encoding="utf-8"?>
<a:theme xmlns:a="http://schemas.openxmlformats.org/drawingml/2006/main" name="06402">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0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0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06402</Template>
  <TotalTime>463</TotalTime>
  <Words>2491</Words>
  <Application>Microsoft Office PowerPoint</Application>
  <PresentationFormat>如螢幕大小 (4:3)</PresentationFormat>
  <Paragraphs>347</Paragraphs>
  <Slides>58</Slides>
  <Notes>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58</vt:i4>
      </vt:variant>
    </vt:vector>
  </HeadingPairs>
  <TitlesOfParts>
    <vt:vector size="64" baseType="lpstr">
      <vt:lpstr>微軟正黑體</vt:lpstr>
      <vt:lpstr>新細明體</vt:lpstr>
      <vt:lpstr>Arial</vt:lpstr>
      <vt:lpstr>Calibri</vt:lpstr>
      <vt:lpstr>Times New Roman</vt:lpstr>
      <vt:lpstr>06402</vt:lpstr>
      <vt:lpstr>02　HTML與CSS初體驗</vt:lpstr>
      <vt:lpstr>Ch2HTML與CSS初體驗</vt:lpstr>
      <vt:lpstr>2-1 HTML標籤簡介</vt:lpstr>
      <vt:lpstr>2-1-1　區塊元素（block） ch2\ch2-1-1.html</vt:lpstr>
      <vt:lpstr>2-1-1　區塊元素（block） ch2\ch2-1-1.html</vt:lpstr>
      <vt:lpstr>2-1-1　區塊元素（block） ch2\ch2-1-1.html</vt:lpstr>
      <vt:lpstr>2-1-1　區塊元素（block） ch2\ch2-1-1.html</vt:lpstr>
      <vt:lpstr>2-1-1　區塊元素（block） ch2\ch2-1-1.html</vt:lpstr>
      <vt:lpstr>2-1-1　區塊元素（block） ch2\ch2-1-1.html</vt:lpstr>
      <vt:lpstr>2-1-2　行內元素（inline） ch2\ch2-1-2.html</vt:lpstr>
      <vt:lpstr>2-1-2　行內元素（inline） ch2\ch2-1-2.html</vt:lpstr>
      <vt:lpstr>2-1-2　行內元素（inline） ch2\ch2-1-2.html</vt:lpstr>
      <vt:lpstr>2-1-2　行內元素（inline） ch2\ch2-1-2.html</vt:lpstr>
      <vt:lpstr>2-1-2　行內元素（inline） ch2\ch2-1-2.html</vt:lpstr>
      <vt:lpstr>2-1-2　行內元素（inline） ch2\ch2-1-2.html</vt:lpstr>
      <vt:lpstr>2-1-2　行內元素（inline） ch2\ch2-1-2.html</vt:lpstr>
      <vt:lpstr>2-2 使用HTML標籤製作網頁</vt:lpstr>
      <vt:lpstr>2-2-1　使用HTML標籤讓網頁更容易閱讀 修改前ch2\ch2-2-1-a.html與修改後ch2\ch2-2-1-b.html</vt:lpstr>
      <vt:lpstr>2-2-1　使用HTML標籤讓網頁更容易閱讀 修改前ch2\ch2-2-1-a.html與修改後ch2\ch2-2-1-b.html</vt:lpstr>
      <vt:lpstr>2-2-1　使用HTML標籤讓網頁更容易閱讀 修改前ch2\ch2-2-1-a.html與修改後ch2\ch2-2-1-b.html</vt:lpstr>
      <vt:lpstr>2-2-1　使用HTML標籤讓網頁更容易閱讀 修改前ch2\ch2-2-1-a.html與修改後ch2\ch2-2-1-b.html</vt:lpstr>
      <vt:lpstr>2-2-1　使用HTML標籤讓網頁更容易閱讀 修改前ch2\ch2-2-1-a.html與修改後ch2\ch2-2-1-b.html</vt:lpstr>
      <vt:lpstr>2-2-1　使用HTML標籤讓網頁更容易閱讀 修改前ch2\ch2-2-1-a.html與修改後ch2\ch2-2-1-b.html</vt:lpstr>
      <vt:lpstr>2-2-1　使用HTML標籤讓網頁更容易閱讀 修改前 ch2\ch2-2-1-a.html與 修改後 ch2\ch2-2-1-b.html</vt:lpstr>
      <vt:lpstr>2-2-2　插入圖片與超連結 修改前ch2\ch2-2-2-a.html與修改後ch2\ch2-2-2-b.html</vt:lpstr>
      <vt:lpstr>2-2-2　插入圖片與超連結 修改前ch2\ch2-2-2-a.html與修改後ch2\ch2-2-2-b.html</vt:lpstr>
      <vt:lpstr>2-2-2　插入圖片與超連結 修改前ch2\ch2-2-2-a.html與修改後ch2\ch2-2-2-b.html</vt:lpstr>
      <vt:lpstr>2-2-2　插入圖片與超連結 修改前ch2\ch2-2-2-a.html與修改後ch2\ch2-2-2-b.html</vt:lpstr>
      <vt:lpstr>2-2-2　插入圖片與超連結 修改前ch2\ch2-2-2-a.html與修改後ch2\ch2-2-2-b.html</vt:lpstr>
      <vt:lpstr>2-3 CSS樣式</vt:lpstr>
      <vt:lpstr>2-3-1　顏色的設定 ch2\ch2-3-1.html</vt:lpstr>
      <vt:lpstr>2-3-1　顏色的設定 ch2\ch2-3-1.html</vt:lpstr>
      <vt:lpstr>2-3-1　顏色的設定 ch2\ch2-3-1.html</vt:lpstr>
      <vt:lpstr>2-3-2　盒子模型（box model） ch2\ch2-3-2.html</vt:lpstr>
      <vt:lpstr>2-3-2　盒子模型（box model） ch2\ch2-3-2.html</vt:lpstr>
      <vt:lpstr>2-3-2　盒子模型（box model） ch2\ch2-3-2.html</vt:lpstr>
      <vt:lpstr>2-3-2　盒子模型（box model） ch2\ch2-3-2.html</vt:lpstr>
      <vt:lpstr>2-3-2　盒子模型（box model） ch2\ch2-3-2.html</vt:lpstr>
      <vt:lpstr>2-3-2　盒子模型（box model） ch2\ch2-3-2.html</vt:lpstr>
      <vt:lpstr>2-3-2　盒子模型（box model） ch2\ch2-3-2.html</vt:lpstr>
      <vt:lpstr>2-3-3　長度單位</vt:lpstr>
      <vt:lpstr>2-4 使用CSS設定網頁樣式 ch2\ch2-4-a.html與ch2\ch2-4-b.html</vt:lpstr>
      <vt:lpstr>2-4 使用CSS設定網頁樣式 ch2\ch2-4-a.html與ch2\ch2-4-b.html</vt:lpstr>
      <vt:lpstr>2-4 使用CSS設定網頁樣式 ch2\ch2-4-a.html與ch2\ch2-4-b.html</vt:lpstr>
      <vt:lpstr>2-4-1　CSS選擇器入門 ch2\ch2-4-1-a.html　ch2\ch2-4-1-b.html　ch2\ch2-4-1-c.htm</vt:lpstr>
      <vt:lpstr>2-4-1　CSS選擇器入門 ch2\ch2-4-1-a.html　 ch2\ch2-4-1-b.html　 ch2\ch2-4-1-c.htm</vt:lpstr>
      <vt:lpstr>2-4-1　CSS選擇器入門 ch2\ch2-4-1-a.html　 ch2\ch2-4-1-b.html　 ch2\ch2-4-1-c.htm</vt:lpstr>
      <vt:lpstr>2-4-2　使用CSS美化網頁 修改前ch2\ch2-4-2-a.html與修改後ch2\ch2-4-2-b.html</vt:lpstr>
      <vt:lpstr>2-4-2　使用CSS美化網頁 修改前ch2\ch2-4-2-a.html與修改後ch2\ch2-4-2-b.html</vt:lpstr>
      <vt:lpstr>2-4-2　使用CSS美化網頁 修改前ch2\ch2-4-2-a.html與修改後ch2\ch2-4-2-b.html</vt:lpstr>
      <vt:lpstr>2-4-2　使用CSS美化網頁 修改前ch2\ch2-4-2-a.html與修改後ch2\ch2-4-2-b.html</vt:lpstr>
      <vt:lpstr>2-4-2　使用CSS美化網頁 修改前ch2\ch2-4-2-a.html與修改後ch2\ch2-4-2-b.html</vt:lpstr>
      <vt:lpstr>2-4-2　使用CSS美化網頁 修改前ch2\ch2-4-2-a.html與修改後ch2\ch2-4-2-b.html</vt:lpstr>
      <vt:lpstr>2-4-2　使用CSS美化網頁 修改前ch2\ch2-4-2-a.html與修改後ch2\ch2-4-2-b.html</vt:lpstr>
      <vt:lpstr>2-4-2　使用CSS美化網頁 修改前ch2\ch2-4-2-a.html與修改後ch2\ch2-4-2-b.html</vt:lpstr>
      <vt:lpstr>2-4-2　使用CSS美化網頁 修改前ch2\ch2-4-2-a.html與修改後ch2\ch2-4-2-b.html</vt:lpstr>
      <vt:lpstr>2-4-2　使用CSS美化網頁 修改前ch2\ch2-4-2-a.html與修改後ch2\ch2-4-2-b.html</vt:lpstr>
      <vt:lpstr>2-4-2　使用CSS美化網頁 修改前ch2\ch2-4-2-a.html與修改後ch2\ch2-4-2-b.html</vt:lpstr>
    </vt:vector>
  </TitlesOfParts>
  <Company>C.M.T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Ch1 Python 簡介與程式編輯器介紹</dc:title>
  <dc:creator>p3</dc:creator>
  <cp:lastModifiedBy>user</cp:lastModifiedBy>
  <cp:revision>66</cp:revision>
  <dcterms:created xsi:type="dcterms:W3CDTF">2018-06-04T03:44:23Z</dcterms:created>
  <dcterms:modified xsi:type="dcterms:W3CDTF">2019-09-24T07:47:42Z</dcterms:modified>
</cp:coreProperties>
</file>